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18"/>
  </p:notesMasterIdLst>
  <p:sldIdLst>
    <p:sldId id="256" r:id="rId3"/>
    <p:sldId id="258" r:id="rId4"/>
    <p:sldId id="259" r:id="rId5"/>
    <p:sldId id="260" r:id="rId6"/>
    <p:sldId id="277" r:id="rId7"/>
    <p:sldId id="261" r:id="rId8"/>
    <p:sldId id="270" r:id="rId9"/>
    <p:sldId id="272" r:id="rId10"/>
    <p:sldId id="273" r:id="rId11"/>
    <p:sldId id="274" r:id="rId12"/>
    <p:sldId id="275" r:id="rId13"/>
    <p:sldId id="276" r:id="rId14"/>
    <p:sldId id="271" r:id="rId15"/>
    <p:sldId id="278" r:id="rId16"/>
    <p:sldId id="269" r:id="rId17"/>
  </p:sldIdLst>
  <p:sldSz cx="9144000" cy="5143500" type="screen16x9"/>
  <p:notesSz cx="6858000" cy="9144000"/>
  <p:embeddedFontLst>
    <p:embeddedFont>
      <p:font typeface="SimHei" panose="02010609060101010101" pitchFamily="49" charset="-122"/>
      <p:regular r:id="rId19"/>
    </p:embeddedFont>
    <p:embeddedFont>
      <p:font typeface="Consolas" panose="020B0609020204030204" pitchFamily="49" charset="0"/>
      <p:regular r:id="rId20"/>
      <p:bold r:id="rId21"/>
      <p:italic r:id="rId22"/>
      <p:boldItalic r:id="rId23"/>
    </p:embeddedFont>
    <p:embeddedFont>
      <p:font typeface="微软雅黑" panose="020B0503020204020204" pitchFamily="34" charset="-122"/>
      <p:regular r:id="rId24"/>
      <p:bold r:id="rId25"/>
    </p:embeddedFont>
    <p:embeddedFont>
      <p:font typeface="微软雅黑" panose="020B0503020204020204" pitchFamily="34" charset="-122"/>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25" autoAdjust="0"/>
  </p:normalViewPr>
  <p:slideViewPr>
    <p:cSldViewPr snapToGrid="0">
      <p:cViewPr varScale="1">
        <p:scale>
          <a:sx n="79" d="100"/>
          <a:sy n="79" d="100"/>
        </p:scale>
        <p:origin x="108" y="11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3fa1e61f4_2_3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g203fa1e61f4_2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0ed30b34e8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7" name="Google Shape;157;g20ed30b34e8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04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0ed30b34e8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20ed30b34e8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1203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0ed30b34e8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20ed30b34e8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558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ed30b34e8_0_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0ed30b34e8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414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3fa1e61f4_2_3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g203fa1e61f4_2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058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03fa1e61f4_2_23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203fa1e61f4_2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03fa1e61f4_2_1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TODO: Add icons and pictures. Remove the later two boxes and move Copilot to the center at the end</a:t>
            </a:r>
            <a:endParaRPr dirty="0"/>
          </a:p>
        </p:txBody>
      </p:sp>
      <p:sp>
        <p:nvSpPr>
          <p:cNvPr id="135" name="Google Shape;135;g203fa1e61f4_2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0ed30b34e8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20ed30b34e8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0ed30b34e8_0_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 “outputs” or “results”</a:t>
            </a:r>
            <a:endParaRPr dirty="0"/>
          </a:p>
        </p:txBody>
      </p:sp>
      <p:sp>
        <p:nvSpPr>
          <p:cNvPr id="171" name="Google Shape;171;g20ed30b34e8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0ed30b34e8_0_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 “outputs” or “results”</a:t>
            </a:r>
            <a:endParaRPr dirty="0"/>
          </a:p>
        </p:txBody>
      </p:sp>
      <p:sp>
        <p:nvSpPr>
          <p:cNvPr id="171" name="Google Shape;171;g20ed30b34e8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602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ed30b34e8_0_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0ed30b34e8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ed30b34e8_0_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20ed30b34e8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521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0ed30b34e8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20ed30b34e8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5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0ed30b34e8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20ed30b34e8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6584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标题幻灯片" type="title">
  <p:cSld name="TITLE">
    <p:spTree>
      <p:nvGrpSpPr>
        <p:cNvPr id="1" name="Shape 67"/>
        <p:cNvGrpSpPr/>
        <p:nvPr/>
      </p:nvGrpSpPr>
      <p:grpSpPr>
        <a:xfrm>
          <a:off x="0" y="0"/>
          <a:ext cx="0" cy="0"/>
          <a:chOff x="0" y="0"/>
          <a:chExt cx="0" cy="0"/>
        </a:xfrm>
      </p:grpSpPr>
      <p:sp>
        <p:nvSpPr>
          <p:cNvPr id="68" name="Google Shape;68;p14"/>
          <p:cNvSpPr txBox="1">
            <a:spLocks noGrp="1"/>
          </p:cNvSpPr>
          <p:nvPr>
            <p:ph type="ctrTitle"/>
          </p:nvPr>
        </p:nvSpPr>
        <p:spPr>
          <a:xfrm>
            <a:off x="371475" y="841772"/>
            <a:ext cx="8401050" cy="17907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 name="Google Shape;69;p14"/>
          <p:cNvSpPr txBox="1">
            <a:spLocks noGrp="1"/>
          </p:cNvSpPr>
          <p:nvPr>
            <p:ph type="subTitle" idx="1"/>
          </p:nvPr>
        </p:nvSpPr>
        <p:spPr>
          <a:xfrm>
            <a:off x="361950" y="2701528"/>
            <a:ext cx="8410575"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61950" y="102394"/>
            <a:ext cx="8410575" cy="46136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3" name="Google Shape;73;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4" name="Google Shape;74;p15"/>
          <p:cNvSpPr txBox="1">
            <a:spLocks noGrp="1"/>
          </p:cNvSpPr>
          <p:nvPr>
            <p:ph type="sldNum" idx="12"/>
          </p:nvPr>
        </p:nvSpPr>
        <p:spPr>
          <a:xfrm>
            <a:off x="7031360" y="4933950"/>
            <a:ext cx="2057400" cy="20955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61950" y="102394"/>
            <a:ext cx="8410575" cy="46136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6"/>
          <p:cNvSpPr txBox="1">
            <a:spLocks noGrp="1"/>
          </p:cNvSpPr>
          <p:nvPr>
            <p:ph type="body" idx="1"/>
          </p:nvPr>
        </p:nvSpPr>
        <p:spPr>
          <a:xfrm>
            <a:off x="361950" y="651137"/>
            <a:ext cx="8410575" cy="4133387"/>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6"/>
          <p:cNvSpPr txBox="1">
            <a:spLocks noGrp="1"/>
          </p:cNvSpPr>
          <p:nvPr>
            <p:ph type="sldNum" idx="12"/>
          </p:nvPr>
        </p:nvSpPr>
        <p:spPr>
          <a:xfrm>
            <a:off x="7031360" y="4933950"/>
            <a:ext cx="2057400" cy="20955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61950" y="102394"/>
            <a:ext cx="8410575" cy="46136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17"/>
          <p:cNvSpPr txBox="1">
            <a:spLocks noGrp="1"/>
          </p:cNvSpPr>
          <p:nvPr>
            <p:ph type="body" idx="1"/>
          </p:nvPr>
        </p:nvSpPr>
        <p:spPr>
          <a:xfrm>
            <a:off x="628650" y="777240"/>
            <a:ext cx="3886200" cy="3855482"/>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17"/>
          <p:cNvSpPr txBox="1">
            <a:spLocks noGrp="1"/>
          </p:cNvSpPr>
          <p:nvPr>
            <p:ph type="body" idx="2"/>
          </p:nvPr>
        </p:nvSpPr>
        <p:spPr>
          <a:xfrm>
            <a:off x="4629150" y="777240"/>
            <a:ext cx="3886200" cy="3855482"/>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 name="Google Shape;83;p17"/>
          <p:cNvSpPr txBox="1">
            <a:spLocks noGrp="1"/>
          </p:cNvSpPr>
          <p:nvPr>
            <p:ph type="sldNum" idx="12"/>
          </p:nvPr>
        </p:nvSpPr>
        <p:spPr>
          <a:xfrm>
            <a:off x="7031360" y="4933950"/>
            <a:ext cx="2057400" cy="20955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84"/>
        <p:cNvGrpSpPr/>
        <p:nvPr/>
      </p:nvGrpSpPr>
      <p:grpSpPr>
        <a:xfrm>
          <a:off x="0" y="0"/>
          <a:ext cx="0" cy="0"/>
          <a:chOff x="0" y="0"/>
          <a:chExt cx="0" cy="0"/>
        </a:xfrm>
      </p:grpSpPr>
      <p:sp>
        <p:nvSpPr>
          <p:cNvPr id="85" name="Google Shape;85;p18"/>
          <p:cNvSpPr txBox="1">
            <a:spLocks noGrp="1"/>
          </p:cNvSpPr>
          <p:nvPr>
            <p:ph type="sldNum" idx="12"/>
          </p:nvPr>
        </p:nvSpPr>
        <p:spPr>
          <a:xfrm>
            <a:off x="7031360" y="4933950"/>
            <a:ext cx="2057400" cy="20955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61950" y="102394"/>
            <a:ext cx="8410575" cy="461369"/>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361950" y="651137"/>
            <a:ext cx="8410575" cy="4133387"/>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p:nvPr/>
        </p:nvSpPr>
        <p:spPr>
          <a:xfrm>
            <a:off x="0" y="4927500"/>
            <a:ext cx="9144000" cy="21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54" name="Google Shape;54;p13"/>
          <p:cNvGrpSpPr/>
          <p:nvPr/>
        </p:nvGrpSpPr>
        <p:grpSpPr>
          <a:xfrm>
            <a:off x="7454254" y="297775"/>
            <a:ext cx="1689746" cy="267278"/>
            <a:chOff x="768" y="1292"/>
            <a:chExt cx="5241" cy="829"/>
          </a:xfrm>
        </p:grpSpPr>
        <p:sp>
          <p:nvSpPr>
            <p:cNvPr id="55" name="Google Shape;55;p13"/>
            <p:cNvSpPr/>
            <p:nvPr/>
          </p:nvSpPr>
          <p:spPr>
            <a:xfrm>
              <a:off x="4267" y="1292"/>
              <a:ext cx="1742" cy="829"/>
            </a:xfrm>
            <a:custGeom>
              <a:avLst/>
              <a:gdLst/>
              <a:ahLst/>
              <a:cxnLst/>
              <a:rect l="l" t="t" r="r" b="b"/>
              <a:pathLst>
                <a:path w="1742" h="829" extrusionOk="0">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 name="Google Shape;56;p13"/>
            <p:cNvSpPr/>
            <p:nvPr/>
          </p:nvSpPr>
          <p:spPr>
            <a:xfrm>
              <a:off x="4517" y="1471"/>
              <a:ext cx="482" cy="646"/>
            </a:xfrm>
            <a:custGeom>
              <a:avLst/>
              <a:gdLst/>
              <a:ahLst/>
              <a:cxnLst/>
              <a:rect l="l" t="t" r="r" b="b"/>
              <a:pathLst>
                <a:path w="482" h="646" extrusionOk="0">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 name="Google Shape;57;p13"/>
            <p:cNvSpPr/>
            <p:nvPr/>
          </p:nvSpPr>
          <p:spPr>
            <a:xfrm>
              <a:off x="768" y="1614"/>
              <a:ext cx="2016" cy="507"/>
            </a:xfrm>
            <a:custGeom>
              <a:avLst/>
              <a:gdLst/>
              <a:ahLst/>
              <a:cxnLst/>
              <a:rect l="l" t="t" r="r" b="b"/>
              <a:pathLst>
                <a:path w="1178" h="294" extrusionOk="0">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8" name="Google Shape;58;p13"/>
            <p:cNvSpPr/>
            <p:nvPr/>
          </p:nvSpPr>
          <p:spPr>
            <a:xfrm>
              <a:off x="2784" y="1893"/>
              <a:ext cx="1027" cy="228"/>
            </a:xfrm>
            <a:custGeom>
              <a:avLst/>
              <a:gdLst/>
              <a:ahLst/>
              <a:cxnLst/>
              <a:rect l="l" t="t" r="r" b="b"/>
              <a:pathLst>
                <a:path w="1027" h="228" extrusionOk="0">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 name="Google Shape;59;p13"/>
            <p:cNvSpPr/>
            <p:nvPr/>
          </p:nvSpPr>
          <p:spPr>
            <a:xfrm>
              <a:off x="3159" y="1948"/>
              <a:ext cx="183" cy="169"/>
            </a:xfrm>
            <a:custGeom>
              <a:avLst/>
              <a:gdLst/>
              <a:ahLst/>
              <a:cxnLst/>
              <a:rect l="l" t="t" r="r" b="b"/>
              <a:pathLst>
                <a:path w="107" h="98" extrusionOk="0">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0" name="Google Shape;60;p13"/>
            <p:cNvSpPr/>
            <p:nvPr/>
          </p:nvSpPr>
          <p:spPr>
            <a:xfrm>
              <a:off x="2647" y="1656"/>
              <a:ext cx="1226" cy="229"/>
            </a:xfrm>
            <a:custGeom>
              <a:avLst/>
              <a:gdLst/>
              <a:ahLst/>
              <a:cxnLst/>
              <a:rect l="l" t="t" r="r" b="b"/>
              <a:pathLst>
                <a:path w="716" h="133" extrusionOk="0">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1" name="Google Shape;61;p13"/>
            <p:cNvSpPr/>
            <p:nvPr/>
          </p:nvSpPr>
          <p:spPr>
            <a:xfrm>
              <a:off x="3757" y="1938"/>
              <a:ext cx="130" cy="183"/>
            </a:xfrm>
            <a:custGeom>
              <a:avLst/>
              <a:gdLst/>
              <a:ahLst/>
              <a:cxnLst/>
              <a:rect l="l" t="t" r="r" b="b"/>
              <a:pathLst>
                <a:path w="76" h="106" extrusionOk="0">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 name="Google Shape;62;p13"/>
            <p:cNvSpPr/>
            <p:nvPr/>
          </p:nvSpPr>
          <p:spPr>
            <a:xfrm>
              <a:off x="3899" y="1942"/>
              <a:ext cx="96" cy="179"/>
            </a:xfrm>
            <a:custGeom>
              <a:avLst/>
              <a:gdLst/>
              <a:ahLst/>
              <a:cxnLst/>
              <a:rect l="l" t="t" r="r" b="b"/>
              <a:pathLst>
                <a:path w="56" h="104" extrusionOk="0">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3" name="Google Shape;63;p13"/>
            <p:cNvSpPr/>
            <p:nvPr/>
          </p:nvSpPr>
          <p:spPr>
            <a:xfrm>
              <a:off x="4019" y="1942"/>
              <a:ext cx="142" cy="175"/>
            </a:xfrm>
            <a:custGeom>
              <a:avLst/>
              <a:gdLst/>
              <a:ahLst/>
              <a:cxnLst/>
              <a:rect l="l" t="t" r="r" b="b"/>
              <a:pathLst>
                <a:path w="142" h="175" extrusionOk="0">
                  <a:moveTo>
                    <a:pt x="0" y="0"/>
                  </a:moveTo>
                  <a:lnTo>
                    <a:pt x="142" y="0"/>
                  </a:lnTo>
                  <a:lnTo>
                    <a:pt x="142" y="5"/>
                  </a:lnTo>
                  <a:lnTo>
                    <a:pt x="73" y="5"/>
                  </a:lnTo>
                  <a:lnTo>
                    <a:pt x="73" y="175"/>
                  </a:lnTo>
                  <a:lnTo>
                    <a:pt x="68" y="175"/>
                  </a:lnTo>
                  <a:lnTo>
                    <a:pt x="68" y="5"/>
                  </a:lnTo>
                  <a:lnTo>
                    <a:pt x="0" y="5"/>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4" name="Google Shape;64;p13"/>
            <p:cNvSpPr/>
            <p:nvPr/>
          </p:nvSpPr>
          <p:spPr>
            <a:xfrm>
              <a:off x="4183" y="1942"/>
              <a:ext cx="130" cy="179"/>
            </a:xfrm>
            <a:custGeom>
              <a:avLst/>
              <a:gdLst/>
              <a:ahLst/>
              <a:cxnLst/>
              <a:rect l="l" t="t" r="r" b="b"/>
              <a:pathLst>
                <a:path w="76" h="104" extrusionOk="0">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cxnSp>
        <p:nvCxnSpPr>
          <p:cNvPr id="65" name="Google Shape;65;p13"/>
          <p:cNvCxnSpPr>
            <a:stCxn id="57" idx="36"/>
          </p:cNvCxnSpPr>
          <p:nvPr/>
        </p:nvCxnSpPr>
        <p:spPr>
          <a:xfrm rot="10800000">
            <a:off x="-152" y="563897"/>
            <a:ext cx="7608900" cy="600"/>
          </a:xfrm>
          <a:prstGeom prst="straightConnector1">
            <a:avLst/>
          </a:prstGeom>
          <a:noFill/>
          <a:ln w="19050" cap="flat" cmpd="sng">
            <a:solidFill>
              <a:schemeClr val="accent1"/>
            </a:solidFill>
            <a:prstDash val="solid"/>
            <a:miter lim="800000"/>
            <a:headEnd type="none" w="sm" len="sm"/>
            <a:tailEnd type="none" w="sm" len="sm"/>
          </a:ln>
        </p:spPr>
      </p:cxnSp>
      <p:sp>
        <p:nvSpPr>
          <p:cNvPr id="66" name="Google Shape;66;p13"/>
          <p:cNvSpPr txBox="1">
            <a:spLocks noGrp="1"/>
          </p:cNvSpPr>
          <p:nvPr>
            <p:ph type="sldNum" idx="12"/>
          </p:nvPr>
        </p:nvSpPr>
        <p:spPr>
          <a:xfrm>
            <a:off x="7031360" y="4933950"/>
            <a:ext cx="2057400" cy="20955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400" b="1" u="none">
                <a:solidFill>
                  <a:schemeClr val="lt1"/>
                </a:solidFill>
                <a:latin typeface="Arial"/>
                <a:ea typeface="Arial"/>
                <a:cs typeface="Arial"/>
                <a:sym typeface="Arial"/>
              </a:defRPr>
            </a:lvl1pPr>
            <a:lvl2pPr marL="0" marR="0" lvl="1" indent="0" algn="r" rtl="0">
              <a:spcBef>
                <a:spcPts val="0"/>
              </a:spcBef>
              <a:buNone/>
              <a:defRPr sz="1400" b="1" u="none">
                <a:solidFill>
                  <a:schemeClr val="lt1"/>
                </a:solidFill>
                <a:latin typeface="Arial"/>
                <a:ea typeface="Arial"/>
                <a:cs typeface="Arial"/>
                <a:sym typeface="Arial"/>
              </a:defRPr>
            </a:lvl2pPr>
            <a:lvl3pPr marL="0" marR="0" lvl="2" indent="0" algn="r" rtl="0">
              <a:spcBef>
                <a:spcPts val="0"/>
              </a:spcBef>
              <a:buNone/>
              <a:defRPr sz="1400" b="1" u="none">
                <a:solidFill>
                  <a:schemeClr val="lt1"/>
                </a:solidFill>
                <a:latin typeface="Arial"/>
                <a:ea typeface="Arial"/>
                <a:cs typeface="Arial"/>
                <a:sym typeface="Arial"/>
              </a:defRPr>
            </a:lvl3pPr>
            <a:lvl4pPr marL="0" marR="0" lvl="3" indent="0" algn="r" rtl="0">
              <a:spcBef>
                <a:spcPts val="0"/>
              </a:spcBef>
              <a:buNone/>
              <a:defRPr sz="1400" b="1" u="none">
                <a:solidFill>
                  <a:schemeClr val="lt1"/>
                </a:solidFill>
                <a:latin typeface="Arial"/>
                <a:ea typeface="Arial"/>
                <a:cs typeface="Arial"/>
                <a:sym typeface="Arial"/>
              </a:defRPr>
            </a:lvl4pPr>
            <a:lvl5pPr marL="0" marR="0" lvl="4" indent="0" algn="r" rtl="0">
              <a:spcBef>
                <a:spcPts val="0"/>
              </a:spcBef>
              <a:buNone/>
              <a:defRPr sz="1400" b="1" u="none">
                <a:solidFill>
                  <a:schemeClr val="lt1"/>
                </a:solidFill>
                <a:latin typeface="Arial"/>
                <a:ea typeface="Arial"/>
                <a:cs typeface="Arial"/>
                <a:sym typeface="Arial"/>
              </a:defRPr>
            </a:lvl5pPr>
            <a:lvl6pPr marL="0" marR="0" lvl="5" indent="0" algn="r" rtl="0">
              <a:spcBef>
                <a:spcPts val="0"/>
              </a:spcBef>
              <a:buNone/>
              <a:defRPr sz="1400" b="1" u="none">
                <a:solidFill>
                  <a:schemeClr val="lt1"/>
                </a:solidFill>
                <a:latin typeface="Arial"/>
                <a:ea typeface="Arial"/>
                <a:cs typeface="Arial"/>
                <a:sym typeface="Arial"/>
              </a:defRPr>
            </a:lvl6pPr>
            <a:lvl7pPr marL="0" marR="0" lvl="6" indent="0" algn="r" rtl="0">
              <a:spcBef>
                <a:spcPts val="0"/>
              </a:spcBef>
              <a:buNone/>
              <a:defRPr sz="1400" b="1" u="none">
                <a:solidFill>
                  <a:schemeClr val="lt1"/>
                </a:solidFill>
                <a:latin typeface="Arial"/>
                <a:ea typeface="Arial"/>
                <a:cs typeface="Arial"/>
                <a:sym typeface="Arial"/>
              </a:defRPr>
            </a:lvl7pPr>
            <a:lvl8pPr marL="0" marR="0" lvl="7" indent="0" algn="r" rtl="0">
              <a:spcBef>
                <a:spcPts val="0"/>
              </a:spcBef>
              <a:buNone/>
              <a:defRPr sz="1400" b="1" u="none">
                <a:solidFill>
                  <a:schemeClr val="lt1"/>
                </a:solidFill>
                <a:latin typeface="Arial"/>
                <a:ea typeface="Arial"/>
                <a:cs typeface="Arial"/>
                <a:sym typeface="Arial"/>
              </a:defRPr>
            </a:lvl8pPr>
            <a:lvl9pPr marL="0" marR="0" lvl="8" indent="0" algn="r" rtl="0">
              <a:spcBef>
                <a:spcPts val="0"/>
              </a:spcBef>
              <a:buNone/>
              <a:defRPr sz="1400" b="1" u="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28">
          <p15:clr>
            <a:srgbClr val="F26B43"/>
          </p15:clr>
        </p15:guide>
        <p15:guide id="2" pos="5526">
          <p15:clr>
            <a:srgbClr val="F26B43"/>
          </p15:clr>
        </p15:guide>
        <p15:guide id="3" orient="horz" pos="354">
          <p15:clr>
            <a:srgbClr val="F26B43"/>
          </p15:clr>
        </p15:guide>
        <p15:guide id="4" orient="horz" pos="31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hyperlink" Target="mailto:ljb1456319150@sjtu.edu.cn"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mailto:zhouahquan1660@sjtu.edu.cn"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5" name="图片 4">
            <a:extLst>
              <a:ext uri="{FF2B5EF4-FFF2-40B4-BE49-F238E27FC236}">
                <a16:creationId xmlns:a16="http://schemas.microsoft.com/office/drawing/2014/main" id="{883D5385-342D-897F-867E-C11863A38327}"/>
              </a:ext>
            </a:extLst>
          </p:cNvPr>
          <p:cNvPicPr>
            <a:picLocks noChangeAspect="1"/>
          </p:cNvPicPr>
          <p:nvPr/>
        </p:nvPicPr>
        <p:blipFill>
          <a:blip r:embed="rId3"/>
          <a:stretch>
            <a:fillRect/>
          </a:stretch>
        </p:blipFill>
        <p:spPr>
          <a:xfrm>
            <a:off x="-10022" y="12230"/>
            <a:ext cx="515587" cy="515587"/>
          </a:xfrm>
          <a:prstGeom prst="rect">
            <a:avLst/>
          </a:prstGeom>
        </p:spPr>
      </p:pic>
      <p:pic>
        <p:nvPicPr>
          <p:cNvPr id="90" name="Google Shape;90;p19" descr="图片包含 建筑物&#10;&#10;自动生成的说明"/>
          <p:cNvPicPr preferRelativeResize="0"/>
          <p:nvPr/>
        </p:nvPicPr>
        <p:blipFill rotWithShape="1">
          <a:blip r:embed="rId4">
            <a:alphaModFix amt="20000"/>
          </a:blip>
          <a:srcRect b="21958"/>
          <a:stretch/>
        </p:blipFill>
        <p:spPr>
          <a:xfrm>
            <a:off x="0" y="2474065"/>
            <a:ext cx="9211613" cy="3086100"/>
          </a:xfrm>
          <a:prstGeom prst="rect">
            <a:avLst/>
          </a:prstGeom>
          <a:noFill/>
          <a:ln>
            <a:noFill/>
          </a:ln>
        </p:spPr>
      </p:pic>
      <p:sp>
        <p:nvSpPr>
          <p:cNvPr id="91" name="Google Shape;91;p19"/>
          <p:cNvSpPr/>
          <p:nvPr/>
        </p:nvSpPr>
        <p:spPr>
          <a:xfrm>
            <a:off x="0" y="4722658"/>
            <a:ext cx="9143999" cy="42084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sp>
        <p:nvSpPr>
          <p:cNvPr id="92" name="Google Shape;92;p19"/>
          <p:cNvSpPr/>
          <p:nvPr/>
        </p:nvSpPr>
        <p:spPr>
          <a:xfrm>
            <a:off x="0" y="576177"/>
            <a:ext cx="9144002" cy="180116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3000" b="1" dirty="0">
              <a:solidFill>
                <a:schemeClr val="lt1"/>
              </a:solidFill>
              <a:latin typeface="Microsoft Yahei"/>
              <a:ea typeface="Microsoft Yahei"/>
              <a:cs typeface="Microsoft Yahei"/>
              <a:sym typeface="Microsoft Yahei"/>
            </a:endParaRPr>
          </a:p>
        </p:txBody>
      </p:sp>
      <p:grpSp>
        <p:nvGrpSpPr>
          <p:cNvPr id="93" name="Google Shape;93;p19"/>
          <p:cNvGrpSpPr/>
          <p:nvPr/>
        </p:nvGrpSpPr>
        <p:grpSpPr>
          <a:xfrm>
            <a:off x="7009198" y="167779"/>
            <a:ext cx="2134802" cy="337675"/>
            <a:chOff x="768" y="1292"/>
            <a:chExt cx="5241" cy="829"/>
          </a:xfrm>
        </p:grpSpPr>
        <p:sp>
          <p:nvSpPr>
            <p:cNvPr id="94" name="Google Shape;94;p19"/>
            <p:cNvSpPr/>
            <p:nvPr/>
          </p:nvSpPr>
          <p:spPr>
            <a:xfrm>
              <a:off x="4267" y="1292"/>
              <a:ext cx="1742" cy="829"/>
            </a:xfrm>
            <a:custGeom>
              <a:avLst/>
              <a:gdLst/>
              <a:ahLst/>
              <a:cxnLst/>
              <a:rect l="l" t="t" r="r" b="b"/>
              <a:pathLst>
                <a:path w="1742" h="829" extrusionOk="0">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95" name="Google Shape;95;p19"/>
            <p:cNvSpPr/>
            <p:nvPr/>
          </p:nvSpPr>
          <p:spPr>
            <a:xfrm>
              <a:off x="4517" y="1471"/>
              <a:ext cx="482" cy="646"/>
            </a:xfrm>
            <a:custGeom>
              <a:avLst/>
              <a:gdLst/>
              <a:ahLst/>
              <a:cxnLst/>
              <a:rect l="l" t="t" r="r" b="b"/>
              <a:pathLst>
                <a:path w="482" h="646" extrusionOk="0">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96" name="Google Shape;96;p19"/>
            <p:cNvSpPr/>
            <p:nvPr/>
          </p:nvSpPr>
          <p:spPr>
            <a:xfrm>
              <a:off x="768" y="1614"/>
              <a:ext cx="2016" cy="507"/>
            </a:xfrm>
            <a:custGeom>
              <a:avLst/>
              <a:gdLst/>
              <a:ahLst/>
              <a:cxnLst/>
              <a:rect l="l" t="t" r="r" b="b"/>
              <a:pathLst>
                <a:path w="1178" h="294" extrusionOk="0">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97" name="Google Shape;97;p19"/>
            <p:cNvSpPr/>
            <p:nvPr/>
          </p:nvSpPr>
          <p:spPr>
            <a:xfrm>
              <a:off x="2784" y="1893"/>
              <a:ext cx="1027" cy="228"/>
            </a:xfrm>
            <a:custGeom>
              <a:avLst/>
              <a:gdLst/>
              <a:ahLst/>
              <a:cxnLst/>
              <a:rect l="l" t="t" r="r" b="b"/>
              <a:pathLst>
                <a:path w="1027" h="228" extrusionOk="0">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98" name="Google Shape;98;p19"/>
            <p:cNvSpPr/>
            <p:nvPr/>
          </p:nvSpPr>
          <p:spPr>
            <a:xfrm>
              <a:off x="3159" y="1948"/>
              <a:ext cx="183" cy="169"/>
            </a:xfrm>
            <a:custGeom>
              <a:avLst/>
              <a:gdLst/>
              <a:ahLst/>
              <a:cxnLst/>
              <a:rect l="l" t="t" r="r" b="b"/>
              <a:pathLst>
                <a:path w="107" h="98" extrusionOk="0">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99" name="Google Shape;99;p19"/>
            <p:cNvSpPr/>
            <p:nvPr/>
          </p:nvSpPr>
          <p:spPr>
            <a:xfrm>
              <a:off x="2647" y="1656"/>
              <a:ext cx="1226" cy="229"/>
            </a:xfrm>
            <a:custGeom>
              <a:avLst/>
              <a:gdLst/>
              <a:ahLst/>
              <a:cxnLst/>
              <a:rect l="l" t="t" r="r" b="b"/>
              <a:pathLst>
                <a:path w="716" h="133" extrusionOk="0">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00" name="Google Shape;100;p19"/>
            <p:cNvSpPr/>
            <p:nvPr/>
          </p:nvSpPr>
          <p:spPr>
            <a:xfrm>
              <a:off x="3757" y="1938"/>
              <a:ext cx="130" cy="183"/>
            </a:xfrm>
            <a:custGeom>
              <a:avLst/>
              <a:gdLst/>
              <a:ahLst/>
              <a:cxnLst/>
              <a:rect l="l" t="t" r="r" b="b"/>
              <a:pathLst>
                <a:path w="76" h="106" extrusionOk="0">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01" name="Google Shape;101;p19"/>
            <p:cNvSpPr/>
            <p:nvPr/>
          </p:nvSpPr>
          <p:spPr>
            <a:xfrm>
              <a:off x="3899" y="1942"/>
              <a:ext cx="96" cy="179"/>
            </a:xfrm>
            <a:custGeom>
              <a:avLst/>
              <a:gdLst/>
              <a:ahLst/>
              <a:cxnLst/>
              <a:rect l="l" t="t" r="r" b="b"/>
              <a:pathLst>
                <a:path w="56" h="104" extrusionOk="0">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02" name="Google Shape;102;p19"/>
            <p:cNvSpPr/>
            <p:nvPr/>
          </p:nvSpPr>
          <p:spPr>
            <a:xfrm>
              <a:off x="4019" y="1942"/>
              <a:ext cx="142" cy="175"/>
            </a:xfrm>
            <a:custGeom>
              <a:avLst/>
              <a:gdLst/>
              <a:ahLst/>
              <a:cxnLst/>
              <a:rect l="l" t="t" r="r" b="b"/>
              <a:pathLst>
                <a:path w="142" h="175" extrusionOk="0">
                  <a:moveTo>
                    <a:pt x="0" y="0"/>
                  </a:moveTo>
                  <a:lnTo>
                    <a:pt x="142" y="0"/>
                  </a:lnTo>
                  <a:lnTo>
                    <a:pt x="142" y="5"/>
                  </a:lnTo>
                  <a:lnTo>
                    <a:pt x="73" y="5"/>
                  </a:lnTo>
                  <a:lnTo>
                    <a:pt x="73" y="175"/>
                  </a:lnTo>
                  <a:lnTo>
                    <a:pt x="68" y="175"/>
                  </a:lnTo>
                  <a:lnTo>
                    <a:pt x="68" y="5"/>
                  </a:lnTo>
                  <a:lnTo>
                    <a:pt x="0" y="5"/>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03" name="Google Shape;103;p19"/>
            <p:cNvSpPr/>
            <p:nvPr/>
          </p:nvSpPr>
          <p:spPr>
            <a:xfrm>
              <a:off x="4183" y="1942"/>
              <a:ext cx="130" cy="179"/>
            </a:xfrm>
            <a:custGeom>
              <a:avLst/>
              <a:gdLst/>
              <a:ahLst/>
              <a:cxnLst/>
              <a:rect l="l" t="t" r="r" b="b"/>
              <a:pathLst>
                <a:path w="76" h="104" extrusionOk="0">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grpSp>
      <p:cxnSp>
        <p:nvCxnSpPr>
          <p:cNvPr id="104" name="Google Shape;104;p19"/>
          <p:cNvCxnSpPr>
            <a:stCxn id="96" idx="36"/>
          </p:cNvCxnSpPr>
          <p:nvPr/>
        </p:nvCxnSpPr>
        <p:spPr>
          <a:xfrm rot="10800000">
            <a:off x="183" y="504151"/>
            <a:ext cx="7204200" cy="600"/>
          </a:xfrm>
          <a:prstGeom prst="straightConnector1">
            <a:avLst/>
          </a:prstGeom>
          <a:noFill/>
          <a:ln w="25400" cap="flat" cmpd="sng">
            <a:solidFill>
              <a:schemeClr val="accent1"/>
            </a:solidFill>
            <a:prstDash val="solid"/>
            <a:miter lim="800000"/>
            <a:headEnd type="none" w="sm" len="sm"/>
            <a:tailEnd type="none" w="sm" len="sm"/>
          </a:ln>
        </p:spPr>
      </p:cxnSp>
      <p:pic>
        <p:nvPicPr>
          <p:cNvPr id="105" name="Google Shape;105;p19" descr="文本&#10;&#10;中度可信度描述已自动生成"/>
          <p:cNvPicPr preferRelativeResize="0"/>
          <p:nvPr/>
        </p:nvPicPr>
        <p:blipFill rotWithShape="1">
          <a:blip r:embed="rId5">
            <a:alphaModFix/>
          </a:blip>
          <a:srcRect/>
          <a:stretch/>
        </p:blipFill>
        <p:spPr>
          <a:xfrm>
            <a:off x="0" y="4722658"/>
            <a:ext cx="1280160" cy="420842"/>
          </a:xfrm>
          <a:prstGeom prst="rect">
            <a:avLst/>
          </a:prstGeom>
          <a:noFill/>
          <a:ln>
            <a:noFill/>
          </a:ln>
        </p:spPr>
      </p:pic>
      <p:sp>
        <p:nvSpPr>
          <p:cNvPr id="106" name="Google Shape;106;p19"/>
          <p:cNvSpPr txBox="1">
            <a:spLocks noGrp="1"/>
          </p:cNvSpPr>
          <p:nvPr>
            <p:ph type="ctrTitle"/>
          </p:nvPr>
        </p:nvSpPr>
        <p:spPr>
          <a:xfrm>
            <a:off x="371475" y="665185"/>
            <a:ext cx="8401050" cy="1552235"/>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Arial"/>
              <a:buNone/>
            </a:pPr>
            <a:r>
              <a:rPr lang="en" sz="3300">
                <a:solidFill>
                  <a:schemeClr val="lt1"/>
                </a:solidFill>
              </a:rPr>
              <a:t>A Case Study on Scaffolding Exploratory Data Analysis for AI Pair Programmers</a:t>
            </a:r>
            <a:endParaRPr sz="3300" dirty="0">
              <a:solidFill>
                <a:schemeClr val="lt1"/>
              </a:solidFill>
            </a:endParaRPr>
          </a:p>
        </p:txBody>
      </p:sp>
      <p:sp>
        <p:nvSpPr>
          <p:cNvPr id="107" name="Google Shape;107;p19"/>
          <p:cNvSpPr txBox="1">
            <a:spLocks noGrp="1"/>
          </p:cNvSpPr>
          <p:nvPr>
            <p:ph type="subTitle" idx="1"/>
          </p:nvPr>
        </p:nvSpPr>
        <p:spPr>
          <a:xfrm>
            <a:off x="361950" y="2701528"/>
            <a:ext cx="8410575" cy="419700"/>
          </a:xfrm>
          <a:prstGeom prst="rect">
            <a:avLst/>
          </a:prstGeom>
          <a:noFill/>
          <a:ln>
            <a:noFill/>
          </a:ln>
        </p:spPr>
        <p:txBody>
          <a:bodyPr spcFirstLastPara="1" wrap="square" lIns="68575" tIns="34275" rIns="68575" bIns="34275" anchor="t" anchorCtr="0">
            <a:normAutofit fontScale="92500"/>
          </a:bodyPr>
          <a:lstStyle/>
          <a:p>
            <a:pPr marL="0" lvl="0" indent="0" algn="ctr" rtl="0">
              <a:lnSpc>
                <a:spcPct val="90000"/>
              </a:lnSpc>
              <a:spcBef>
                <a:spcPts val="0"/>
              </a:spcBef>
              <a:spcAft>
                <a:spcPts val="0"/>
              </a:spcAft>
              <a:buClr>
                <a:schemeClr val="dk1"/>
              </a:buClr>
              <a:buSzPct val="100000"/>
              <a:buNone/>
            </a:pPr>
            <a:r>
              <a:rPr lang="en" sz="2700" dirty="0"/>
              <a:t>Haoquan Zhou &amp; Jingbo Li, Shanghai Jiao Tong University</a:t>
            </a:r>
            <a:endParaRPr dirty="0"/>
          </a:p>
          <a:p>
            <a:pPr marL="0" lvl="0" indent="0" algn="ctr" rtl="0">
              <a:lnSpc>
                <a:spcPct val="90000"/>
              </a:lnSpc>
              <a:spcBef>
                <a:spcPts val="800"/>
              </a:spcBef>
              <a:spcAft>
                <a:spcPts val="0"/>
              </a:spcAft>
              <a:buClr>
                <a:schemeClr val="dk1"/>
              </a:buClr>
              <a:buSzPct val="100000"/>
              <a:buNone/>
            </a:pPr>
            <a:endParaRPr sz="2700" dirty="0"/>
          </a:p>
        </p:txBody>
      </p:sp>
      <p:sp>
        <p:nvSpPr>
          <p:cNvPr id="108" name="Google Shape;108;p19"/>
          <p:cNvSpPr txBox="1"/>
          <p:nvPr/>
        </p:nvSpPr>
        <p:spPr>
          <a:xfrm>
            <a:off x="371475" y="3217947"/>
            <a:ext cx="8410575" cy="510301"/>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2700"/>
              <a:buFont typeface="Arial"/>
              <a:buNone/>
            </a:pPr>
            <a:endParaRPr sz="2700" dirty="0">
              <a:solidFill>
                <a:schemeClr val="dk1"/>
              </a:solidFill>
              <a:latin typeface="Arial"/>
              <a:ea typeface="Arial"/>
              <a:cs typeface="Arial"/>
              <a:sym typeface="Arial"/>
            </a:endParaRPr>
          </a:p>
        </p:txBody>
      </p:sp>
      <p:sp>
        <p:nvSpPr>
          <p:cNvPr id="109" name="Google Shape;109;p19"/>
          <p:cNvSpPr txBox="1"/>
          <p:nvPr/>
        </p:nvSpPr>
        <p:spPr>
          <a:xfrm>
            <a:off x="400519" y="172361"/>
            <a:ext cx="3781018"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dirty="0">
                <a:solidFill>
                  <a:schemeClr val="dk1"/>
                </a:solidFill>
                <a:latin typeface="Arial"/>
                <a:ea typeface="Arial"/>
                <a:cs typeface="Arial"/>
                <a:sym typeface="Arial"/>
              </a:rPr>
              <a:t>CHI 2023 Student Research Competition</a:t>
            </a:r>
            <a:endParaRPr sz="1500" b="1" dirty="0">
              <a:solidFill>
                <a:schemeClr val="dk1"/>
              </a:solidFill>
              <a:latin typeface="Arial"/>
              <a:ea typeface="Arial"/>
              <a:cs typeface="Arial"/>
              <a:sym typeface="Arial"/>
            </a:endParaRPr>
          </a:p>
        </p:txBody>
      </p:sp>
      <p:sp>
        <p:nvSpPr>
          <p:cNvPr id="110" name="Google Shape;110;p19"/>
          <p:cNvSpPr txBox="1"/>
          <p:nvPr/>
        </p:nvSpPr>
        <p:spPr>
          <a:xfrm>
            <a:off x="400519" y="3343360"/>
            <a:ext cx="8410575" cy="419700"/>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2500"/>
              <a:buFont typeface="Arial"/>
              <a:buNone/>
            </a:pPr>
            <a:r>
              <a:rPr lang="en" sz="2500">
                <a:solidFill>
                  <a:schemeClr val="dk1"/>
                </a:solidFill>
                <a:latin typeface="Arial"/>
                <a:ea typeface="Arial"/>
                <a:cs typeface="Arial"/>
                <a:sym typeface="Arial"/>
              </a:rPr>
              <a:t>April, 2023</a:t>
            </a:r>
            <a:endParaRPr sz="2500"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1950" y="102394"/>
            <a:ext cx="8410500" cy="46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 dirty="0"/>
              <a:t>Results &amp; Findings</a:t>
            </a:r>
            <a:endParaRPr dirty="0"/>
          </a:p>
        </p:txBody>
      </p:sp>
      <p:sp>
        <p:nvSpPr>
          <p:cNvPr id="163" name="Google Shape;163;p22"/>
          <p:cNvSpPr txBox="1">
            <a:spLocks noGrp="1"/>
          </p:cNvSpPr>
          <p:nvPr>
            <p:ph type="sldNum" idx="12"/>
          </p:nvPr>
        </p:nvSpPr>
        <p:spPr>
          <a:xfrm>
            <a:off x="7031360" y="4933950"/>
            <a:ext cx="2057400" cy="2097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165" name="Google Shape;165;p22"/>
          <p:cNvSpPr/>
          <p:nvPr/>
        </p:nvSpPr>
        <p:spPr>
          <a:xfrm>
            <a:off x="3697676" y="638622"/>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166" name="Google Shape;166;p22"/>
          <p:cNvSpPr/>
          <p:nvPr/>
        </p:nvSpPr>
        <p:spPr>
          <a:xfrm>
            <a:off x="361950" y="874799"/>
            <a:ext cx="8410500" cy="3770620"/>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167" name="Google Shape;167;p22"/>
          <p:cNvSpPr/>
          <p:nvPr/>
        </p:nvSpPr>
        <p:spPr>
          <a:xfrm>
            <a:off x="547549" y="638622"/>
            <a:ext cx="3150097"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US" sz="2100" b="1" dirty="0">
                <a:solidFill>
                  <a:schemeClr val="lt1"/>
                </a:solidFill>
                <a:latin typeface="Microsoft Yahei"/>
                <a:ea typeface="Microsoft Yahei"/>
                <a:sym typeface="Microsoft Yahei"/>
              </a:rPr>
              <a:t>Prompts Construction</a:t>
            </a:r>
            <a:endParaRPr lang="en-US" sz="1100" dirty="0"/>
          </a:p>
        </p:txBody>
      </p:sp>
      <p:sp>
        <p:nvSpPr>
          <p:cNvPr id="4" name="文本框 3">
            <a:extLst>
              <a:ext uri="{FF2B5EF4-FFF2-40B4-BE49-F238E27FC236}">
                <a16:creationId xmlns:a16="http://schemas.microsoft.com/office/drawing/2014/main" id="{77608BB8-BF09-510C-4DF3-28BFC8E01CCD}"/>
              </a:ext>
            </a:extLst>
          </p:cNvPr>
          <p:cNvSpPr txBox="1"/>
          <p:nvPr/>
        </p:nvSpPr>
        <p:spPr>
          <a:xfrm>
            <a:off x="491202" y="1185139"/>
            <a:ext cx="8052097" cy="369332"/>
          </a:xfrm>
          <a:prstGeom prst="rect">
            <a:avLst/>
          </a:prstGeom>
          <a:noFill/>
        </p:spPr>
        <p:txBody>
          <a:bodyPr wrap="square" rtlCol="0">
            <a:spAutoFit/>
          </a:bodyPr>
          <a:lstStyle/>
          <a:p>
            <a:r>
              <a:rPr lang="en-US" altLang="zh-CN" sz="1800" dirty="0"/>
              <a:t>By reconstructing original prompts, we find effective prompts need:</a:t>
            </a:r>
            <a:endParaRPr lang="zh-CN" altLang="en-US" sz="1800" dirty="0"/>
          </a:p>
        </p:txBody>
      </p:sp>
      <p:grpSp>
        <p:nvGrpSpPr>
          <p:cNvPr id="6" name="组合 5">
            <a:extLst>
              <a:ext uri="{FF2B5EF4-FFF2-40B4-BE49-F238E27FC236}">
                <a16:creationId xmlns:a16="http://schemas.microsoft.com/office/drawing/2014/main" id="{91C70BC8-2D6A-EE02-FB05-5F7653417E58}"/>
              </a:ext>
            </a:extLst>
          </p:cNvPr>
          <p:cNvGrpSpPr/>
          <p:nvPr/>
        </p:nvGrpSpPr>
        <p:grpSpPr>
          <a:xfrm>
            <a:off x="547548" y="1742030"/>
            <a:ext cx="7995751" cy="2616387"/>
            <a:chOff x="514350" y="708402"/>
            <a:chExt cx="8410500" cy="3869160"/>
          </a:xfrm>
        </p:grpSpPr>
        <p:sp>
          <p:nvSpPr>
            <p:cNvPr id="2" name="Google Shape;165;p22">
              <a:extLst>
                <a:ext uri="{FF2B5EF4-FFF2-40B4-BE49-F238E27FC236}">
                  <a16:creationId xmlns:a16="http://schemas.microsoft.com/office/drawing/2014/main" id="{0C8E7321-270D-ED15-F6EC-A7EBAFA93C46}"/>
                </a:ext>
              </a:extLst>
            </p:cNvPr>
            <p:cNvSpPr/>
            <p:nvPr/>
          </p:nvSpPr>
          <p:spPr>
            <a:xfrm>
              <a:off x="4958174" y="708402"/>
              <a:ext cx="237300" cy="544019"/>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3" name="Google Shape;166;p22">
              <a:extLst>
                <a:ext uri="{FF2B5EF4-FFF2-40B4-BE49-F238E27FC236}">
                  <a16:creationId xmlns:a16="http://schemas.microsoft.com/office/drawing/2014/main" id="{E28AF776-F336-DBBC-9FBB-EE1B10AAAA39}"/>
                </a:ext>
              </a:extLst>
            </p:cNvPr>
            <p:cNvSpPr/>
            <p:nvPr/>
          </p:nvSpPr>
          <p:spPr>
            <a:xfrm>
              <a:off x="514350" y="1027199"/>
              <a:ext cx="8410500" cy="3550363"/>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5" name="Google Shape;167;p22">
              <a:extLst>
                <a:ext uri="{FF2B5EF4-FFF2-40B4-BE49-F238E27FC236}">
                  <a16:creationId xmlns:a16="http://schemas.microsoft.com/office/drawing/2014/main" id="{A85EA494-3B1A-5A1B-F70F-888E1FF24036}"/>
                </a:ext>
              </a:extLst>
            </p:cNvPr>
            <p:cNvSpPr/>
            <p:nvPr/>
          </p:nvSpPr>
          <p:spPr>
            <a:xfrm>
              <a:off x="699948" y="708404"/>
              <a:ext cx="4258226" cy="544019"/>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US" sz="2100" b="1" dirty="0">
                  <a:solidFill>
                    <a:schemeClr val="lt1"/>
                  </a:solidFill>
                  <a:latin typeface="Microsoft Yahei"/>
                  <a:ea typeface="Microsoft Yahei"/>
                  <a:sym typeface="Microsoft Yahei"/>
                </a:rPr>
                <a:t>Arrange and </a:t>
              </a:r>
              <a:r>
                <a:rPr lang="en-US" sz="2100" b="1">
                  <a:solidFill>
                    <a:schemeClr val="lt1"/>
                  </a:solidFill>
                  <a:latin typeface="Microsoft Yahei"/>
                  <a:ea typeface="Microsoft Yahei"/>
                  <a:sym typeface="Microsoft Yahei"/>
                </a:rPr>
                <a:t>Repeat Words</a:t>
              </a:r>
              <a:endParaRPr lang="en-US" sz="1100" dirty="0"/>
            </a:p>
          </p:txBody>
        </p:sp>
      </p:grpSp>
      <p:sp>
        <p:nvSpPr>
          <p:cNvPr id="8" name="文本框 7">
            <a:extLst>
              <a:ext uri="{FF2B5EF4-FFF2-40B4-BE49-F238E27FC236}">
                <a16:creationId xmlns:a16="http://schemas.microsoft.com/office/drawing/2014/main" id="{4F91A183-8D0E-9447-813B-5D70D3B2CD6E}"/>
              </a:ext>
            </a:extLst>
          </p:cNvPr>
          <p:cNvSpPr txBox="1"/>
          <p:nvPr/>
        </p:nvSpPr>
        <p:spPr>
          <a:xfrm>
            <a:off x="764883" y="2252540"/>
            <a:ext cx="7295177" cy="1754326"/>
          </a:xfrm>
          <a:prstGeom prst="rect">
            <a:avLst/>
          </a:prstGeom>
          <a:noFill/>
        </p:spPr>
        <p:txBody>
          <a:bodyPr wrap="square" rtlCol="0">
            <a:spAutoFit/>
          </a:bodyPr>
          <a:lstStyle/>
          <a:p>
            <a:r>
              <a:rPr lang="en-US" altLang="zh-CN" sz="1800" dirty="0">
                <a:latin typeface="Consolas" panose="020B0609020204030204" pitchFamily="49" charset="0"/>
              </a:rPr>
              <a:t># Then, for each year, find the top 10 airport with the highest number of rows.</a:t>
            </a:r>
          </a:p>
          <a:p>
            <a:endParaRPr lang="en-US" altLang="zh-CN" sz="1800" dirty="0">
              <a:latin typeface="Consolas" panose="020B0609020204030204" pitchFamily="49" charset="0"/>
            </a:endParaRPr>
          </a:p>
          <a:p>
            <a:r>
              <a:rPr lang="en-US" altLang="zh-CN" sz="1800" dirty="0">
                <a:latin typeface="Consolas" panose="020B0609020204030204" pitchFamily="49" charset="0"/>
              </a:rPr>
              <a:t># In df3, for each Name, if it has multiple rows, find the sum of all Global Sales, and store them in new </a:t>
            </a:r>
            <a:r>
              <a:rPr lang="en-US" altLang="zh-CN" sz="1800" dirty="0" err="1">
                <a:latin typeface="Consolas" panose="020B0609020204030204" pitchFamily="49" charset="0"/>
              </a:rPr>
              <a:t>dataframe</a:t>
            </a:r>
            <a:r>
              <a:rPr lang="en-US" altLang="zh-CN" sz="1800" dirty="0">
                <a:latin typeface="Consolas" panose="020B0609020204030204" pitchFamily="49" charset="0"/>
              </a:rPr>
              <a:t> multi.</a:t>
            </a:r>
            <a:endParaRPr lang="zh-CN" altLang="en-US" dirty="0"/>
          </a:p>
        </p:txBody>
      </p:sp>
      <p:sp>
        <p:nvSpPr>
          <p:cNvPr id="11" name="文本框 10">
            <a:extLst>
              <a:ext uri="{FF2B5EF4-FFF2-40B4-BE49-F238E27FC236}">
                <a16:creationId xmlns:a16="http://schemas.microsoft.com/office/drawing/2014/main" id="{AF5D89E8-ED1D-4511-1396-9B9F92A41C4A}"/>
              </a:ext>
            </a:extLst>
          </p:cNvPr>
          <p:cNvSpPr txBox="1"/>
          <p:nvPr/>
        </p:nvSpPr>
        <p:spPr>
          <a:xfrm>
            <a:off x="764883" y="2252540"/>
            <a:ext cx="7295177" cy="1754326"/>
          </a:xfrm>
          <a:prstGeom prst="rect">
            <a:avLst/>
          </a:prstGeom>
          <a:noFill/>
        </p:spPr>
        <p:txBody>
          <a:bodyPr wrap="square" rtlCol="0">
            <a:spAutoFit/>
          </a:bodyPr>
          <a:lstStyle/>
          <a:p>
            <a:r>
              <a:rPr lang="en-US" altLang="zh-CN" sz="1800" dirty="0">
                <a:latin typeface="Consolas" panose="020B0609020204030204" pitchFamily="49" charset="0"/>
              </a:rPr>
              <a:t># Then, find the top 10 airport with the highest number of rows </a:t>
            </a:r>
            <a:r>
              <a:rPr lang="en-US" altLang="zh-CN" sz="1800" dirty="0">
                <a:solidFill>
                  <a:srgbClr val="FF0000"/>
                </a:solidFill>
                <a:latin typeface="Consolas" panose="020B0609020204030204" pitchFamily="49" charset="0"/>
              </a:rPr>
              <a:t>for each year</a:t>
            </a:r>
            <a:r>
              <a:rPr lang="en-US" altLang="zh-CN" sz="1800" dirty="0">
                <a:latin typeface="Consolas" panose="020B0609020204030204" pitchFamily="49" charset="0"/>
              </a:rPr>
              <a:t>.</a:t>
            </a:r>
          </a:p>
          <a:p>
            <a:endParaRPr lang="en-US" altLang="zh-CN" sz="1800" dirty="0">
              <a:latin typeface="Consolas" panose="020B0609020204030204" pitchFamily="49" charset="0"/>
            </a:endParaRPr>
          </a:p>
          <a:p>
            <a:r>
              <a:rPr lang="en-US" altLang="zh-CN" sz="1800" dirty="0">
                <a:latin typeface="Consolas" panose="020B0609020204030204" pitchFamily="49" charset="0"/>
              </a:rPr>
              <a:t># In df3, for each Name, if it has multiple rows, find the sum of all Global Sales </a:t>
            </a:r>
            <a:r>
              <a:rPr lang="en-US" altLang="zh-CN" sz="1800" dirty="0">
                <a:solidFill>
                  <a:srgbClr val="FF0000"/>
                </a:solidFill>
                <a:latin typeface="Consolas" panose="020B0609020204030204" pitchFamily="49" charset="0"/>
              </a:rPr>
              <a:t>for each Name</a:t>
            </a:r>
            <a:r>
              <a:rPr lang="en-US" altLang="zh-CN" sz="1800" dirty="0">
                <a:latin typeface="Consolas" panose="020B0609020204030204" pitchFamily="49" charset="0"/>
              </a:rPr>
              <a:t>, and store them in new </a:t>
            </a:r>
            <a:r>
              <a:rPr lang="en-US" altLang="zh-CN" sz="1800" dirty="0" err="1">
                <a:latin typeface="Consolas" panose="020B0609020204030204" pitchFamily="49" charset="0"/>
              </a:rPr>
              <a:t>dataframe</a:t>
            </a:r>
            <a:r>
              <a:rPr lang="en-US" altLang="zh-CN" sz="1800" dirty="0">
                <a:latin typeface="Consolas" panose="020B0609020204030204" pitchFamily="49" charset="0"/>
              </a:rPr>
              <a:t> multi.</a:t>
            </a:r>
            <a:endParaRPr lang="zh-CN" altLang="en-US" dirty="0"/>
          </a:p>
        </p:txBody>
      </p:sp>
    </p:spTree>
    <p:extLst>
      <p:ext uri="{BB962C8B-B14F-4D97-AF65-F5344CB8AC3E}">
        <p14:creationId xmlns:p14="http://schemas.microsoft.com/office/powerpoint/2010/main" val="226977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1950" y="102394"/>
            <a:ext cx="8410500" cy="46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 dirty="0"/>
              <a:t>Results &amp; Findings</a:t>
            </a:r>
            <a:endParaRPr dirty="0"/>
          </a:p>
        </p:txBody>
      </p:sp>
      <p:sp>
        <p:nvSpPr>
          <p:cNvPr id="163" name="Google Shape;163;p22"/>
          <p:cNvSpPr txBox="1">
            <a:spLocks noGrp="1"/>
          </p:cNvSpPr>
          <p:nvPr>
            <p:ph type="sldNum" idx="12"/>
          </p:nvPr>
        </p:nvSpPr>
        <p:spPr>
          <a:xfrm>
            <a:off x="7031360" y="4933950"/>
            <a:ext cx="2057400" cy="2097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165" name="Google Shape;165;p22"/>
          <p:cNvSpPr/>
          <p:nvPr/>
        </p:nvSpPr>
        <p:spPr>
          <a:xfrm>
            <a:off x="3697676" y="638622"/>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166" name="Google Shape;166;p22"/>
          <p:cNvSpPr/>
          <p:nvPr/>
        </p:nvSpPr>
        <p:spPr>
          <a:xfrm>
            <a:off x="361950" y="874799"/>
            <a:ext cx="8410500" cy="3770620"/>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167" name="Google Shape;167;p22"/>
          <p:cNvSpPr/>
          <p:nvPr/>
        </p:nvSpPr>
        <p:spPr>
          <a:xfrm>
            <a:off x="547549" y="638622"/>
            <a:ext cx="3150097"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US" sz="2100" b="1" dirty="0">
                <a:solidFill>
                  <a:schemeClr val="lt1"/>
                </a:solidFill>
                <a:latin typeface="Microsoft Yahei"/>
                <a:ea typeface="Microsoft Yahei"/>
                <a:sym typeface="Microsoft Yahei"/>
              </a:rPr>
              <a:t>Prompts Construction</a:t>
            </a:r>
            <a:endParaRPr lang="en-US" sz="1100" dirty="0"/>
          </a:p>
        </p:txBody>
      </p:sp>
      <p:sp>
        <p:nvSpPr>
          <p:cNvPr id="4" name="文本框 3">
            <a:extLst>
              <a:ext uri="{FF2B5EF4-FFF2-40B4-BE49-F238E27FC236}">
                <a16:creationId xmlns:a16="http://schemas.microsoft.com/office/drawing/2014/main" id="{77608BB8-BF09-510C-4DF3-28BFC8E01CCD}"/>
              </a:ext>
            </a:extLst>
          </p:cNvPr>
          <p:cNvSpPr txBox="1"/>
          <p:nvPr/>
        </p:nvSpPr>
        <p:spPr>
          <a:xfrm>
            <a:off x="491202" y="1185139"/>
            <a:ext cx="8052097" cy="369332"/>
          </a:xfrm>
          <a:prstGeom prst="rect">
            <a:avLst/>
          </a:prstGeom>
          <a:noFill/>
        </p:spPr>
        <p:txBody>
          <a:bodyPr wrap="square" rtlCol="0">
            <a:spAutoFit/>
          </a:bodyPr>
          <a:lstStyle/>
          <a:p>
            <a:r>
              <a:rPr lang="en-US" altLang="zh-CN" sz="1800" dirty="0"/>
              <a:t>By reconstructing original prompts, we find effective prompts need:</a:t>
            </a:r>
            <a:endParaRPr lang="zh-CN" altLang="en-US" sz="1800" dirty="0"/>
          </a:p>
        </p:txBody>
      </p:sp>
      <p:grpSp>
        <p:nvGrpSpPr>
          <p:cNvPr id="6" name="组合 5">
            <a:extLst>
              <a:ext uri="{FF2B5EF4-FFF2-40B4-BE49-F238E27FC236}">
                <a16:creationId xmlns:a16="http://schemas.microsoft.com/office/drawing/2014/main" id="{91C70BC8-2D6A-EE02-FB05-5F7653417E58}"/>
              </a:ext>
            </a:extLst>
          </p:cNvPr>
          <p:cNvGrpSpPr/>
          <p:nvPr/>
        </p:nvGrpSpPr>
        <p:grpSpPr>
          <a:xfrm>
            <a:off x="547548" y="1742031"/>
            <a:ext cx="7995751" cy="2616386"/>
            <a:chOff x="514350" y="708403"/>
            <a:chExt cx="8410500" cy="3869159"/>
          </a:xfrm>
        </p:grpSpPr>
        <p:sp>
          <p:nvSpPr>
            <p:cNvPr id="2" name="Google Shape;165;p22">
              <a:extLst>
                <a:ext uri="{FF2B5EF4-FFF2-40B4-BE49-F238E27FC236}">
                  <a16:creationId xmlns:a16="http://schemas.microsoft.com/office/drawing/2014/main" id="{0C8E7321-270D-ED15-F6EC-A7EBAFA93C46}"/>
                </a:ext>
              </a:extLst>
            </p:cNvPr>
            <p:cNvSpPr/>
            <p:nvPr/>
          </p:nvSpPr>
          <p:spPr>
            <a:xfrm>
              <a:off x="5035403" y="708403"/>
              <a:ext cx="237300" cy="544019"/>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3" name="Google Shape;166;p22">
              <a:extLst>
                <a:ext uri="{FF2B5EF4-FFF2-40B4-BE49-F238E27FC236}">
                  <a16:creationId xmlns:a16="http://schemas.microsoft.com/office/drawing/2014/main" id="{E28AF776-F336-DBBC-9FBB-EE1B10AAAA39}"/>
                </a:ext>
              </a:extLst>
            </p:cNvPr>
            <p:cNvSpPr/>
            <p:nvPr/>
          </p:nvSpPr>
          <p:spPr>
            <a:xfrm>
              <a:off x="514350" y="1027199"/>
              <a:ext cx="8410500" cy="3550363"/>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5" name="Google Shape;167;p22">
              <a:extLst>
                <a:ext uri="{FF2B5EF4-FFF2-40B4-BE49-F238E27FC236}">
                  <a16:creationId xmlns:a16="http://schemas.microsoft.com/office/drawing/2014/main" id="{A85EA494-3B1A-5A1B-F70F-888E1FF24036}"/>
                </a:ext>
              </a:extLst>
            </p:cNvPr>
            <p:cNvSpPr/>
            <p:nvPr/>
          </p:nvSpPr>
          <p:spPr>
            <a:xfrm>
              <a:off x="699948" y="708403"/>
              <a:ext cx="4335454" cy="544019"/>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US" sz="2100" b="1" dirty="0">
                  <a:solidFill>
                    <a:schemeClr val="lt1"/>
                  </a:solidFill>
                  <a:latin typeface="Microsoft Yahei"/>
                  <a:ea typeface="Microsoft Yahei"/>
                  <a:sym typeface="Microsoft Yahei"/>
                </a:rPr>
                <a:t>Think in a Programming Way</a:t>
              </a:r>
              <a:endParaRPr lang="en-US" sz="1100" dirty="0"/>
            </a:p>
          </p:txBody>
        </p:sp>
      </p:grpSp>
      <p:sp>
        <p:nvSpPr>
          <p:cNvPr id="8" name="文本框 7">
            <a:extLst>
              <a:ext uri="{FF2B5EF4-FFF2-40B4-BE49-F238E27FC236}">
                <a16:creationId xmlns:a16="http://schemas.microsoft.com/office/drawing/2014/main" id="{C770D18C-7831-C0AD-7F53-3C6756965AA3}"/>
              </a:ext>
            </a:extLst>
          </p:cNvPr>
          <p:cNvSpPr txBox="1"/>
          <p:nvPr/>
        </p:nvSpPr>
        <p:spPr>
          <a:xfrm>
            <a:off x="774236" y="2342733"/>
            <a:ext cx="7542132" cy="1477328"/>
          </a:xfrm>
          <a:prstGeom prst="rect">
            <a:avLst/>
          </a:prstGeom>
          <a:noFill/>
        </p:spPr>
        <p:txBody>
          <a:bodyPr wrap="square" rtlCol="0">
            <a:spAutoFit/>
          </a:bodyPr>
          <a:lstStyle/>
          <a:p>
            <a:r>
              <a:rPr lang="en-US" altLang="zh-CN" sz="1800" dirty="0"/>
              <a:t>Instead of scaffolding the problem at a high level:</a:t>
            </a:r>
          </a:p>
          <a:p>
            <a:endParaRPr lang="en-US" altLang="zh-CN" sz="1800" dirty="0"/>
          </a:p>
          <a:p>
            <a:pPr marL="285750" indent="-285750">
              <a:buFont typeface="Arial" panose="020B0604020202020204" pitchFamily="34" charset="0"/>
              <a:buChar char="•"/>
            </a:pPr>
            <a:r>
              <a:rPr lang="en-US" altLang="zh-CN" sz="1800" dirty="0"/>
              <a:t>Wisely use domain-specific terminologies </a:t>
            </a:r>
          </a:p>
          <a:p>
            <a:pPr marL="285750" indent="-285750">
              <a:buFont typeface="Arial" panose="020B0604020202020204" pitchFamily="34" charset="0"/>
              <a:buChar char="•"/>
            </a:pPr>
            <a:r>
              <a:rPr lang="en-US" altLang="zh-CN" sz="1800" dirty="0"/>
              <a:t>Arrange words in a self-contained order</a:t>
            </a:r>
          </a:p>
          <a:p>
            <a:pPr marL="285750" indent="-285750">
              <a:buFont typeface="Arial" panose="020B0604020202020204" pitchFamily="34" charset="0"/>
              <a:buChar char="•"/>
            </a:pPr>
            <a:r>
              <a:rPr lang="en-US" altLang="zh-CN" sz="1800" dirty="0"/>
              <a:t>Transform prompts to be more mathematical and quantitative</a:t>
            </a:r>
            <a:r>
              <a:rPr lang="en-US" altLang="zh-CN" dirty="0"/>
              <a:t> </a:t>
            </a:r>
            <a:endParaRPr lang="zh-CN" altLang="en-US" dirty="0"/>
          </a:p>
        </p:txBody>
      </p:sp>
    </p:spTree>
    <p:extLst>
      <p:ext uri="{BB962C8B-B14F-4D97-AF65-F5344CB8AC3E}">
        <p14:creationId xmlns:p14="http://schemas.microsoft.com/office/powerpoint/2010/main" val="1761260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1950" y="102394"/>
            <a:ext cx="8410500" cy="46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 dirty="0"/>
              <a:t>Results &amp; Findings</a:t>
            </a:r>
            <a:endParaRPr dirty="0"/>
          </a:p>
        </p:txBody>
      </p:sp>
      <p:sp>
        <p:nvSpPr>
          <p:cNvPr id="163" name="Google Shape;163;p22"/>
          <p:cNvSpPr txBox="1">
            <a:spLocks noGrp="1"/>
          </p:cNvSpPr>
          <p:nvPr>
            <p:ph type="sldNum" idx="12"/>
          </p:nvPr>
        </p:nvSpPr>
        <p:spPr>
          <a:xfrm>
            <a:off x="7031360" y="4933950"/>
            <a:ext cx="2057400" cy="2097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165" name="Google Shape;165;p22"/>
          <p:cNvSpPr/>
          <p:nvPr/>
        </p:nvSpPr>
        <p:spPr>
          <a:xfrm>
            <a:off x="3697676" y="638622"/>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166" name="Google Shape;166;p22"/>
          <p:cNvSpPr/>
          <p:nvPr/>
        </p:nvSpPr>
        <p:spPr>
          <a:xfrm>
            <a:off x="361950" y="874799"/>
            <a:ext cx="8410500" cy="3770620"/>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167" name="Google Shape;167;p22"/>
          <p:cNvSpPr/>
          <p:nvPr/>
        </p:nvSpPr>
        <p:spPr>
          <a:xfrm>
            <a:off x="547549" y="638622"/>
            <a:ext cx="3150097"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US" sz="2100" b="1" dirty="0">
                <a:solidFill>
                  <a:schemeClr val="lt1"/>
                </a:solidFill>
                <a:latin typeface="Microsoft Yahei"/>
                <a:ea typeface="Microsoft Yahei"/>
                <a:sym typeface="Microsoft Yahei"/>
              </a:rPr>
              <a:t>Interact with Copilot</a:t>
            </a:r>
            <a:endParaRPr lang="en-US" sz="1100" dirty="0"/>
          </a:p>
        </p:txBody>
      </p:sp>
      <p:grpSp>
        <p:nvGrpSpPr>
          <p:cNvPr id="9" name="组合 8">
            <a:extLst>
              <a:ext uri="{FF2B5EF4-FFF2-40B4-BE49-F238E27FC236}">
                <a16:creationId xmlns:a16="http://schemas.microsoft.com/office/drawing/2014/main" id="{E17CC08F-834F-77E0-02ED-D9C81E03499D}"/>
              </a:ext>
            </a:extLst>
          </p:cNvPr>
          <p:cNvGrpSpPr/>
          <p:nvPr/>
        </p:nvGrpSpPr>
        <p:grpSpPr>
          <a:xfrm>
            <a:off x="602029" y="1174850"/>
            <a:ext cx="3904991" cy="3009223"/>
            <a:chOff x="727018" y="1405483"/>
            <a:chExt cx="3780000" cy="2778590"/>
          </a:xfrm>
        </p:grpSpPr>
        <p:sp>
          <p:nvSpPr>
            <p:cNvPr id="7" name="Google Shape;145;p21">
              <a:extLst>
                <a:ext uri="{FF2B5EF4-FFF2-40B4-BE49-F238E27FC236}">
                  <a16:creationId xmlns:a16="http://schemas.microsoft.com/office/drawing/2014/main" id="{72BD4269-40EB-79BC-5429-3242C055C617}"/>
                </a:ext>
              </a:extLst>
            </p:cNvPr>
            <p:cNvSpPr/>
            <p:nvPr/>
          </p:nvSpPr>
          <p:spPr>
            <a:xfrm>
              <a:off x="727018" y="1584989"/>
              <a:ext cx="3780000" cy="2599084"/>
            </a:xfrm>
            <a:prstGeom prst="roundRect">
              <a:avLst>
                <a:gd name="adj" fmla="val 283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 name="Google Shape;146;p21">
              <a:extLst>
                <a:ext uri="{FF2B5EF4-FFF2-40B4-BE49-F238E27FC236}">
                  <a16:creationId xmlns:a16="http://schemas.microsoft.com/office/drawing/2014/main" id="{734F4B74-26F9-1618-841B-845670DABE4B}"/>
                </a:ext>
              </a:extLst>
            </p:cNvPr>
            <p:cNvSpPr/>
            <p:nvPr/>
          </p:nvSpPr>
          <p:spPr>
            <a:xfrm>
              <a:off x="1131378" y="1405483"/>
              <a:ext cx="2971281" cy="329696"/>
            </a:xfrm>
            <a:prstGeom prst="rect">
              <a:avLst/>
            </a:prstGeom>
            <a:solidFill>
              <a:schemeClr val="accent6">
                <a:lumMod val="75000"/>
                <a:lumOff val="25000"/>
              </a:schemeClr>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Over-trust</a:t>
              </a:r>
              <a:endParaRPr sz="2100" b="1" dirty="0">
                <a:solidFill>
                  <a:schemeClr val="lt1"/>
                </a:solidFill>
                <a:latin typeface="Microsoft Yahei"/>
                <a:ea typeface="Microsoft Yahei"/>
                <a:cs typeface="Microsoft Yahei"/>
                <a:sym typeface="Microsoft Yahei"/>
              </a:endParaRPr>
            </a:p>
          </p:txBody>
        </p:sp>
      </p:grpSp>
      <p:grpSp>
        <p:nvGrpSpPr>
          <p:cNvPr id="10" name="组合 9">
            <a:extLst>
              <a:ext uri="{FF2B5EF4-FFF2-40B4-BE49-F238E27FC236}">
                <a16:creationId xmlns:a16="http://schemas.microsoft.com/office/drawing/2014/main" id="{CDD9A62F-43BB-1498-C6DB-262AB3D31406}"/>
              </a:ext>
            </a:extLst>
          </p:cNvPr>
          <p:cNvGrpSpPr/>
          <p:nvPr/>
        </p:nvGrpSpPr>
        <p:grpSpPr>
          <a:xfrm>
            <a:off x="4636981" y="1192696"/>
            <a:ext cx="3950428" cy="2991377"/>
            <a:chOff x="4636982" y="1420452"/>
            <a:chExt cx="3780000" cy="2763621"/>
          </a:xfrm>
        </p:grpSpPr>
        <p:sp>
          <p:nvSpPr>
            <p:cNvPr id="12" name="Google Shape;145;p21">
              <a:extLst>
                <a:ext uri="{FF2B5EF4-FFF2-40B4-BE49-F238E27FC236}">
                  <a16:creationId xmlns:a16="http://schemas.microsoft.com/office/drawing/2014/main" id="{FDB622D8-8943-7D49-8E25-2B4060835D7D}"/>
                </a:ext>
              </a:extLst>
            </p:cNvPr>
            <p:cNvSpPr/>
            <p:nvPr/>
          </p:nvSpPr>
          <p:spPr>
            <a:xfrm>
              <a:off x="4636982" y="1584989"/>
              <a:ext cx="3780000" cy="2599084"/>
            </a:xfrm>
            <a:prstGeom prst="roundRect">
              <a:avLst>
                <a:gd name="adj" fmla="val 283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 name="Google Shape;146;p21">
              <a:extLst>
                <a:ext uri="{FF2B5EF4-FFF2-40B4-BE49-F238E27FC236}">
                  <a16:creationId xmlns:a16="http://schemas.microsoft.com/office/drawing/2014/main" id="{AB087E41-37D3-C2C8-65CF-2185122F5A81}"/>
                </a:ext>
              </a:extLst>
            </p:cNvPr>
            <p:cNvSpPr/>
            <p:nvPr/>
          </p:nvSpPr>
          <p:spPr>
            <a:xfrm>
              <a:off x="4849889" y="1420452"/>
              <a:ext cx="3354187" cy="329696"/>
            </a:xfrm>
            <a:prstGeom prst="rect">
              <a:avLst/>
            </a:prstGeom>
            <a:solidFill>
              <a:schemeClr val="accent3"/>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US" sz="2100" b="1" dirty="0">
                  <a:solidFill>
                    <a:schemeClr val="lt1"/>
                  </a:solidFill>
                  <a:latin typeface="Microsoft Yahei"/>
                  <a:ea typeface="Microsoft Yahei"/>
                  <a:cs typeface="Microsoft Yahei"/>
                  <a:sym typeface="Microsoft Yahei"/>
                </a:rPr>
                <a:t>Under-trust</a:t>
              </a:r>
              <a:endParaRPr sz="2100" b="1" dirty="0">
                <a:solidFill>
                  <a:schemeClr val="lt1"/>
                </a:solidFill>
                <a:latin typeface="Microsoft Yahei"/>
                <a:ea typeface="Microsoft Yahei"/>
                <a:cs typeface="Microsoft Yahei"/>
                <a:sym typeface="Microsoft Yahei"/>
              </a:endParaRPr>
            </a:p>
          </p:txBody>
        </p:sp>
      </p:grpSp>
      <p:sp>
        <p:nvSpPr>
          <p:cNvPr id="2" name="文本框 1">
            <a:extLst>
              <a:ext uri="{FF2B5EF4-FFF2-40B4-BE49-F238E27FC236}">
                <a16:creationId xmlns:a16="http://schemas.microsoft.com/office/drawing/2014/main" id="{47F9608E-515E-D1A0-06B8-AA45FA840269}"/>
              </a:ext>
            </a:extLst>
          </p:cNvPr>
          <p:cNvSpPr txBox="1"/>
          <p:nvPr/>
        </p:nvSpPr>
        <p:spPr>
          <a:xfrm>
            <a:off x="5010716" y="2183889"/>
            <a:ext cx="3354187" cy="1200329"/>
          </a:xfrm>
          <a:prstGeom prst="rect">
            <a:avLst/>
          </a:prstGeom>
          <a:noFill/>
        </p:spPr>
        <p:txBody>
          <a:bodyPr wrap="square" rtlCol="0">
            <a:spAutoFit/>
          </a:bodyPr>
          <a:lstStyle/>
          <a:p>
            <a:r>
              <a:rPr lang="en-US" altLang="zh-CN" sz="1800" b="1" dirty="0"/>
              <a:t>Describing</a:t>
            </a:r>
            <a:r>
              <a:rPr lang="en-US" altLang="zh-CN" sz="1800" dirty="0"/>
              <a:t> a problem to GitHub Copilot is more difficult than </a:t>
            </a:r>
            <a:r>
              <a:rPr lang="en-US" altLang="zh-CN" sz="1800" b="1" dirty="0"/>
              <a:t>coding</a:t>
            </a:r>
            <a:r>
              <a:rPr lang="en-US" altLang="zh-CN" sz="1800" dirty="0"/>
              <a:t> </a:t>
            </a:r>
            <a:r>
              <a:rPr lang="en-US" altLang="zh-CN" sz="1800" b="1" dirty="0"/>
              <a:t>up</a:t>
            </a:r>
            <a:r>
              <a:rPr lang="en-US" altLang="zh-CN" sz="1800" dirty="0"/>
              <a:t> the problem by myself. (P4)</a:t>
            </a:r>
            <a:endParaRPr lang="zh-CN" altLang="en-US" sz="1800" dirty="0"/>
          </a:p>
        </p:txBody>
      </p:sp>
      <p:sp>
        <p:nvSpPr>
          <p:cNvPr id="5" name="文本框 4">
            <a:extLst>
              <a:ext uri="{FF2B5EF4-FFF2-40B4-BE49-F238E27FC236}">
                <a16:creationId xmlns:a16="http://schemas.microsoft.com/office/drawing/2014/main" id="{2740B99F-97A1-4228-648B-7345A597DB8D}"/>
              </a:ext>
            </a:extLst>
          </p:cNvPr>
          <p:cNvSpPr txBox="1"/>
          <p:nvPr/>
        </p:nvSpPr>
        <p:spPr>
          <a:xfrm>
            <a:off x="574789" y="1594479"/>
            <a:ext cx="3959470" cy="1384995"/>
          </a:xfrm>
          <a:prstGeom prst="rect">
            <a:avLst/>
          </a:prstGeom>
          <a:noFill/>
        </p:spPr>
        <p:txBody>
          <a:bodyPr wrap="square">
            <a:spAutoFit/>
          </a:bodyPr>
          <a:lstStyle/>
          <a:p>
            <a:r>
              <a:rPr lang="en-US" altLang="zh-CN" sz="1400" b="1" dirty="0">
                <a:solidFill>
                  <a:schemeClr val="tx1"/>
                </a:solidFill>
                <a:latin typeface="Consolas" panose="020B0609020204030204" pitchFamily="49" charset="0"/>
              </a:rPr>
              <a:t>Copilot</a:t>
            </a:r>
          </a:p>
          <a:p>
            <a:r>
              <a:rPr lang="en-US" altLang="zh-CN" sz="1400" dirty="0">
                <a:solidFill>
                  <a:schemeClr val="accent5">
                    <a:lumMod val="75000"/>
                  </a:schemeClr>
                </a:solidFill>
                <a:latin typeface="Consolas" panose="020B0609020204030204" pitchFamily="49" charset="0"/>
              </a:rPr>
              <a:t># Find the longest missing timestamp period for each user</a:t>
            </a:r>
          </a:p>
          <a:p>
            <a:r>
              <a:rPr lang="en-US" altLang="zh-CN" dirty="0" err="1">
                <a:solidFill>
                  <a:schemeClr val="tx1"/>
                </a:solidFill>
                <a:latin typeface="Consolas" panose="020B0609020204030204" pitchFamily="49" charset="0"/>
              </a:rPr>
              <a:t>df</a:t>
            </a:r>
            <a:r>
              <a:rPr lang="en-US" altLang="zh-CN" dirty="0">
                <a:solidFill>
                  <a:schemeClr val="tx1"/>
                </a:solidFill>
                <a:latin typeface="Consolas" panose="020B0609020204030204" pitchFamily="49" charset="0"/>
              </a:rPr>
              <a:t>[‘</a:t>
            </a:r>
            <a:r>
              <a:rPr lang="en-US" altLang="zh-CN" dirty="0" err="1">
                <a:solidFill>
                  <a:schemeClr val="tx1"/>
                </a:solidFill>
                <a:latin typeface="Consolas" panose="020B0609020204030204" pitchFamily="49" charset="0"/>
              </a:rPr>
              <a:t>time_diff</a:t>
            </a:r>
            <a:r>
              <a:rPr lang="en-US" altLang="zh-CN" dirty="0">
                <a:solidFill>
                  <a:schemeClr val="tx1"/>
                </a:solidFill>
                <a:latin typeface="Consolas" panose="020B0609020204030204" pitchFamily="49" charset="0"/>
              </a:rPr>
              <a:t>’] = </a:t>
            </a:r>
            <a:r>
              <a:rPr lang="en-US" altLang="zh-CN" dirty="0" err="1">
                <a:solidFill>
                  <a:schemeClr val="tx1"/>
                </a:solidFill>
                <a:latin typeface="Consolas" panose="020B0609020204030204" pitchFamily="49" charset="0"/>
              </a:rPr>
              <a:t>df</a:t>
            </a:r>
            <a:r>
              <a:rPr lang="en-US" altLang="zh-CN" dirty="0">
                <a:solidFill>
                  <a:schemeClr val="tx1"/>
                </a:solidFill>
                <a:latin typeface="Consolas" panose="020B0609020204030204" pitchFamily="49" charset="0"/>
              </a:rPr>
              <a:t>[‘time’].diff()</a:t>
            </a:r>
          </a:p>
          <a:p>
            <a:r>
              <a:rPr lang="en-US" altLang="zh-CN" dirty="0" err="1">
                <a:solidFill>
                  <a:schemeClr val="tx1"/>
                </a:solidFill>
                <a:latin typeface="Consolas" panose="020B0609020204030204" pitchFamily="49" charset="0"/>
              </a:rPr>
              <a:t>df.groupby</a:t>
            </a:r>
            <a:r>
              <a:rPr lang="en-US" altLang="zh-CN" dirty="0">
                <a:solidFill>
                  <a:schemeClr val="tx1"/>
                </a:solidFill>
                <a:latin typeface="Consolas" panose="020B0609020204030204" pitchFamily="49" charset="0"/>
              </a:rPr>
              <a:t>(‘</a:t>
            </a:r>
            <a:r>
              <a:rPr lang="en-US" altLang="zh-CN" dirty="0" err="1">
                <a:solidFill>
                  <a:schemeClr val="tx1"/>
                </a:solidFill>
                <a:latin typeface="Consolas" panose="020B0609020204030204" pitchFamily="49" charset="0"/>
              </a:rPr>
              <a:t>user_id</a:t>
            </a:r>
            <a:r>
              <a:rPr lang="en-US" altLang="zh-CN" dirty="0">
                <a:solidFill>
                  <a:schemeClr val="tx1"/>
                </a:solidFill>
                <a:latin typeface="Consolas" panose="020B0609020204030204" pitchFamily="49" charset="0"/>
              </a:rPr>
              <a:t>’)[‘</a:t>
            </a:r>
            <a:r>
              <a:rPr lang="en-US" altLang="zh-CN" dirty="0" err="1">
                <a:solidFill>
                  <a:schemeClr val="tx1"/>
                </a:solidFill>
                <a:latin typeface="Consolas" panose="020B0609020204030204" pitchFamily="49" charset="0"/>
              </a:rPr>
              <a:t>time_diff</a:t>
            </a:r>
            <a:r>
              <a:rPr lang="en-US" altLang="zh-CN" dirty="0">
                <a:solidFill>
                  <a:schemeClr val="tx1"/>
                </a:solidFill>
                <a:latin typeface="Consolas" panose="020B0609020204030204" pitchFamily="49" charset="0"/>
              </a:rPr>
              <a:t>’].max()</a:t>
            </a:r>
            <a:endParaRPr lang="zh-CN" altLang="en-US" sz="1400" dirty="0">
              <a:solidFill>
                <a:schemeClr val="tx1"/>
              </a:solidFill>
              <a:latin typeface="Consolas" panose="020B0609020204030204" pitchFamily="49" charset="0"/>
            </a:endParaRPr>
          </a:p>
        </p:txBody>
      </p:sp>
      <p:sp>
        <p:nvSpPr>
          <p:cNvPr id="6" name="文本框 5">
            <a:extLst>
              <a:ext uri="{FF2B5EF4-FFF2-40B4-BE49-F238E27FC236}">
                <a16:creationId xmlns:a16="http://schemas.microsoft.com/office/drawing/2014/main" id="{A614C9A6-FF1D-C2C8-9EF7-AC88D22C570A}"/>
              </a:ext>
            </a:extLst>
          </p:cNvPr>
          <p:cNvSpPr txBox="1"/>
          <p:nvPr/>
        </p:nvSpPr>
        <p:spPr>
          <a:xfrm>
            <a:off x="574789" y="3006656"/>
            <a:ext cx="3959471" cy="1384995"/>
          </a:xfrm>
          <a:prstGeom prst="rect">
            <a:avLst/>
          </a:prstGeom>
          <a:noFill/>
        </p:spPr>
        <p:txBody>
          <a:bodyPr wrap="square">
            <a:spAutoFit/>
          </a:bodyPr>
          <a:lstStyle/>
          <a:p>
            <a:r>
              <a:rPr lang="en-US" altLang="zh-CN" b="1" dirty="0">
                <a:solidFill>
                  <a:schemeClr val="tx1"/>
                </a:solidFill>
                <a:latin typeface="Consolas" panose="020B0609020204030204" pitchFamily="49" charset="0"/>
              </a:rPr>
              <a:t>Expected</a:t>
            </a:r>
          </a:p>
          <a:p>
            <a:r>
              <a:rPr lang="en-US" altLang="zh-CN" dirty="0" err="1">
                <a:solidFill>
                  <a:schemeClr val="tx1"/>
                </a:solidFill>
                <a:latin typeface="Consolas" panose="020B0609020204030204" pitchFamily="49" charset="0"/>
              </a:rPr>
              <a:t>df</a:t>
            </a:r>
            <a:r>
              <a:rPr lang="en-US" altLang="zh-CN" dirty="0">
                <a:solidFill>
                  <a:schemeClr val="tx1"/>
                </a:solidFill>
                <a:latin typeface="Consolas" panose="020B0609020204030204" pitchFamily="49" charset="0"/>
              </a:rPr>
              <a:t>[‘</a:t>
            </a:r>
            <a:r>
              <a:rPr lang="en-US" altLang="zh-CN" dirty="0" err="1">
                <a:solidFill>
                  <a:schemeClr val="tx1"/>
                </a:solidFill>
                <a:latin typeface="Consolas" panose="020B0609020204030204" pitchFamily="49" charset="0"/>
              </a:rPr>
              <a:t>time_diff</a:t>
            </a:r>
            <a:r>
              <a:rPr lang="en-US" altLang="zh-CN" dirty="0">
                <a:solidFill>
                  <a:schemeClr val="tx1"/>
                </a:solidFill>
                <a:latin typeface="Consolas" panose="020B0609020204030204" pitchFamily="49" charset="0"/>
              </a:rPr>
              <a:t>’] = </a:t>
            </a:r>
            <a:r>
              <a:rPr lang="en-US" altLang="zh-CN" dirty="0" err="1">
                <a:solidFill>
                  <a:schemeClr val="tx1"/>
                </a:solidFill>
                <a:latin typeface="Consolas" panose="020B0609020204030204" pitchFamily="49" charset="0"/>
              </a:rPr>
              <a:t>df.</a:t>
            </a:r>
            <a:r>
              <a:rPr lang="en-US" altLang="zh-CN" dirty="0" err="1">
                <a:solidFill>
                  <a:srgbClr val="FF0000"/>
                </a:solidFill>
                <a:latin typeface="Consolas" panose="020B0609020204030204" pitchFamily="49" charset="0"/>
              </a:rPr>
              <a:t>groupby</a:t>
            </a:r>
            <a:r>
              <a:rPr lang="en-US" altLang="zh-CN" dirty="0">
                <a:solidFill>
                  <a:srgbClr val="FF0000"/>
                </a:solidFill>
                <a:latin typeface="Consolas" panose="020B0609020204030204" pitchFamily="49" charset="0"/>
              </a:rPr>
              <a:t>(‘</a:t>
            </a:r>
            <a:r>
              <a:rPr lang="en-US" altLang="zh-CN" dirty="0" err="1">
                <a:solidFill>
                  <a:srgbClr val="FF0000"/>
                </a:solidFill>
                <a:latin typeface="Consolas" panose="020B0609020204030204" pitchFamily="49" charset="0"/>
              </a:rPr>
              <a:t>user_id</a:t>
            </a:r>
            <a:r>
              <a:rPr lang="en-US" altLang="zh-CN" dirty="0">
                <a:solidFill>
                  <a:srgbClr val="FF0000"/>
                </a:solidFill>
                <a:latin typeface="Consolas" panose="020B0609020204030204" pitchFamily="49" charset="0"/>
              </a:rPr>
              <a:t>’)</a:t>
            </a:r>
            <a:r>
              <a:rPr lang="en-US" altLang="zh-CN" dirty="0">
                <a:solidFill>
                  <a:schemeClr val="tx1"/>
                </a:solidFill>
                <a:latin typeface="Consolas" panose="020B0609020204030204" pitchFamily="49" charset="0"/>
              </a:rPr>
              <a:t>[‘time’].diff()</a:t>
            </a:r>
          </a:p>
          <a:p>
            <a:r>
              <a:rPr lang="en-US" altLang="zh-CN" dirty="0" err="1">
                <a:solidFill>
                  <a:schemeClr val="tx1"/>
                </a:solidFill>
                <a:latin typeface="Consolas" panose="020B0609020204030204" pitchFamily="49" charset="0"/>
              </a:rPr>
              <a:t>df.groupby</a:t>
            </a:r>
            <a:r>
              <a:rPr lang="en-US" altLang="zh-CN" dirty="0">
                <a:solidFill>
                  <a:schemeClr val="tx1"/>
                </a:solidFill>
                <a:latin typeface="Consolas" panose="020B0609020204030204" pitchFamily="49" charset="0"/>
              </a:rPr>
              <a:t>(‘</a:t>
            </a:r>
            <a:r>
              <a:rPr lang="en-US" altLang="zh-CN" dirty="0" err="1">
                <a:solidFill>
                  <a:schemeClr val="tx1"/>
                </a:solidFill>
                <a:latin typeface="Consolas" panose="020B0609020204030204" pitchFamily="49" charset="0"/>
              </a:rPr>
              <a:t>user_id</a:t>
            </a:r>
            <a:r>
              <a:rPr lang="en-US" altLang="zh-CN" dirty="0">
                <a:solidFill>
                  <a:schemeClr val="tx1"/>
                </a:solidFill>
                <a:latin typeface="Consolas" panose="020B0609020204030204" pitchFamily="49" charset="0"/>
              </a:rPr>
              <a:t>’)[‘</a:t>
            </a:r>
            <a:r>
              <a:rPr lang="en-US" altLang="zh-CN" dirty="0" err="1">
                <a:solidFill>
                  <a:schemeClr val="tx1"/>
                </a:solidFill>
                <a:latin typeface="Consolas" panose="020B0609020204030204" pitchFamily="49" charset="0"/>
              </a:rPr>
              <a:t>time_diff</a:t>
            </a:r>
            <a:r>
              <a:rPr lang="en-US" altLang="zh-CN" dirty="0">
                <a:solidFill>
                  <a:schemeClr val="tx1"/>
                </a:solidFill>
                <a:latin typeface="Consolas" panose="020B0609020204030204" pitchFamily="49" charset="0"/>
              </a:rPr>
              <a:t>’].max()</a:t>
            </a:r>
          </a:p>
          <a:p>
            <a:endParaRPr lang="zh-CN" altLang="en-US" sz="1400" dirty="0">
              <a:solidFill>
                <a:schemeClr val="tx1"/>
              </a:solidFill>
              <a:latin typeface="Consolas" panose="020B0609020204030204" pitchFamily="49" charset="0"/>
            </a:endParaRPr>
          </a:p>
        </p:txBody>
      </p:sp>
      <p:pic>
        <p:nvPicPr>
          <p:cNvPr id="18" name="图片 17">
            <a:extLst>
              <a:ext uri="{FF2B5EF4-FFF2-40B4-BE49-F238E27FC236}">
                <a16:creationId xmlns:a16="http://schemas.microsoft.com/office/drawing/2014/main" id="{FA6A5026-E181-9991-50F7-BA6DE5136154}"/>
              </a:ext>
            </a:extLst>
          </p:cNvPr>
          <p:cNvPicPr>
            <a:picLocks noChangeAspect="1"/>
          </p:cNvPicPr>
          <p:nvPr/>
        </p:nvPicPr>
        <p:blipFill>
          <a:blip r:embed="rId3"/>
          <a:stretch>
            <a:fillRect/>
          </a:stretch>
        </p:blipFill>
        <p:spPr>
          <a:xfrm>
            <a:off x="1382184" y="1559094"/>
            <a:ext cx="316411" cy="316411"/>
          </a:xfrm>
          <a:prstGeom prst="rect">
            <a:avLst/>
          </a:prstGeom>
        </p:spPr>
      </p:pic>
      <p:pic>
        <p:nvPicPr>
          <p:cNvPr id="20" name="图片 19">
            <a:extLst>
              <a:ext uri="{FF2B5EF4-FFF2-40B4-BE49-F238E27FC236}">
                <a16:creationId xmlns:a16="http://schemas.microsoft.com/office/drawing/2014/main" id="{22620BC9-2823-483F-B6AC-9985C6315AD3}"/>
              </a:ext>
            </a:extLst>
          </p:cNvPr>
          <p:cNvPicPr>
            <a:picLocks noChangeAspect="1"/>
          </p:cNvPicPr>
          <p:nvPr/>
        </p:nvPicPr>
        <p:blipFill>
          <a:blip r:embed="rId4"/>
          <a:stretch>
            <a:fillRect/>
          </a:stretch>
        </p:blipFill>
        <p:spPr>
          <a:xfrm>
            <a:off x="1428167" y="2967153"/>
            <a:ext cx="364576" cy="364576"/>
          </a:xfrm>
          <a:prstGeom prst="rect">
            <a:avLst/>
          </a:prstGeom>
        </p:spPr>
      </p:pic>
    </p:spTree>
    <p:extLst>
      <p:ext uri="{BB962C8B-B14F-4D97-AF65-F5344CB8AC3E}">
        <p14:creationId xmlns:p14="http://schemas.microsoft.com/office/powerpoint/2010/main" val="2870833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361950" y="102394"/>
            <a:ext cx="8410500" cy="46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US" dirty="0"/>
              <a:t>Limitation &amp; Future Work</a:t>
            </a:r>
            <a:endParaRPr dirty="0"/>
          </a:p>
        </p:txBody>
      </p:sp>
      <p:sp>
        <p:nvSpPr>
          <p:cNvPr id="191" name="Google Shape;191;p24"/>
          <p:cNvSpPr txBox="1">
            <a:spLocks noGrp="1"/>
          </p:cNvSpPr>
          <p:nvPr>
            <p:ph type="sldNum" idx="12"/>
          </p:nvPr>
        </p:nvSpPr>
        <p:spPr>
          <a:xfrm>
            <a:off x="7031360" y="4933950"/>
            <a:ext cx="2057400" cy="2097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Google Shape;188;p24">
            <a:extLst>
              <a:ext uri="{FF2B5EF4-FFF2-40B4-BE49-F238E27FC236}">
                <a16:creationId xmlns:a16="http://schemas.microsoft.com/office/drawing/2014/main" id="{0938DDC3-71FE-99B8-DB37-6299D4BD71D9}"/>
              </a:ext>
            </a:extLst>
          </p:cNvPr>
          <p:cNvSpPr/>
          <p:nvPr/>
        </p:nvSpPr>
        <p:spPr>
          <a:xfrm>
            <a:off x="3630931" y="669450"/>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a:solidFill>
                <a:srgbClr val="FFFFFF"/>
              </a:solidFill>
              <a:latin typeface="SimHei"/>
              <a:ea typeface="SimHei"/>
              <a:cs typeface="SimHei"/>
              <a:sym typeface="SimHei"/>
            </a:endParaRPr>
          </a:p>
        </p:txBody>
      </p:sp>
      <p:sp>
        <p:nvSpPr>
          <p:cNvPr id="3" name="Google Shape;189;p24">
            <a:extLst>
              <a:ext uri="{FF2B5EF4-FFF2-40B4-BE49-F238E27FC236}">
                <a16:creationId xmlns:a16="http://schemas.microsoft.com/office/drawing/2014/main" id="{2E0F741F-F5DC-103C-6100-EFF6A1BB494F}"/>
              </a:ext>
            </a:extLst>
          </p:cNvPr>
          <p:cNvSpPr/>
          <p:nvPr/>
        </p:nvSpPr>
        <p:spPr>
          <a:xfrm>
            <a:off x="361950" y="873337"/>
            <a:ext cx="8410500" cy="1698414"/>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 name="Google Shape;190;p24">
            <a:extLst>
              <a:ext uri="{FF2B5EF4-FFF2-40B4-BE49-F238E27FC236}">
                <a16:creationId xmlns:a16="http://schemas.microsoft.com/office/drawing/2014/main" id="{5C3E48D2-41BE-756F-58D9-97A484BE641A}"/>
              </a:ext>
            </a:extLst>
          </p:cNvPr>
          <p:cNvSpPr/>
          <p:nvPr/>
        </p:nvSpPr>
        <p:spPr>
          <a:xfrm>
            <a:off x="547550" y="669450"/>
            <a:ext cx="3083400"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Limitations</a:t>
            </a:r>
            <a:endParaRPr sz="1100" dirty="0"/>
          </a:p>
        </p:txBody>
      </p:sp>
      <p:sp>
        <p:nvSpPr>
          <p:cNvPr id="5" name="Google Shape;192;p24">
            <a:extLst>
              <a:ext uri="{FF2B5EF4-FFF2-40B4-BE49-F238E27FC236}">
                <a16:creationId xmlns:a16="http://schemas.microsoft.com/office/drawing/2014/main" id="{4568222B-A4DA-DA3E-0665-B117A991099A}"/>
              </a:ext>
            </a:extLst>
          </p:cNvPr>
          <p:cNvSpPr txBox="1"/>
          <p:nvPr/>
        </p:nvSpPr>
        <p:spPr>
          <a:xfrm>
            <a:off x="547550" y="1130850"/>
            <a:ext cx="8193600" cy="1569630"/>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 sz="1800" dirty="0"/>
              <a:t>This work only has a small sample size of 5. Finding might </a:t>
            </a:r>
            <a:r>
              <a:rPr lang="en-US" altLang="zh-CN" sz="1800" dirty="0"/>
              <a:t>not be persuasive enough.</a:t>
            </a:r>
          </a:p>
          <a:p>
            <a:pPr marL="285750" lvl="0" indent="-285750" algn="l" rtl="0">
              <a:spcBef>
                <a:spcPts val="0"/>
              </a:spcBef>
              <a:spcAft>
                <a:spcPts val="0"/>
              </a:spcAft>
              <a:buFont typeface="Arial" panose="020B0604020202020204" pitchFamily="34" charset="0"/>
              <a:buChar char="•"/>
            </a:pPr>
            <a:r>
              <a:rPr lang="en" sz="1800" dirty="0"/>
              <a:t>We find it hard to reproduce errors. The answer given by Copilot varies for identical prompts. </a:t>
            </a:r>
          </a:p>
          <a:p>
            <a:pPr marL="0" lvl="0" indent="0" algn="l" rtl="0">
              <a:spcBef>
                <a:spcPts val="0"/>
              </a:spcBef>
              <a:spcAft>
                <a:spcPts val="0"/>
              </a:spcAft>
              <a:buNone/>
            </a:pPr>
            <a:endParaRPr sz="1800" dirty="0"/>
          </a:p>
        </p:txBody>
      </p:sp>
      <p:sp>
        <p:nvSpPr>
          <p:cNvPr id="6" name="Google Shape;188;p24">
            <a:extLst>
              <a:ext uri="{FF2B5EF4-FFF2-40B4-BE49-F238E27FC236}">
                <a16:creationId xmlns:a16="http://schemas.microsoft.com/office/drawing/2014/main" id="{85BBAAB3-FE7F-226A-D676-E3386461C743}"/>
              </a:ext>
            </a:extLst>
          </p:cNvPr>
          <p:cNvSpPr/>
          <p:nvPr/>
        </p:nvSpPr>
        <p:spPr>
          <a:xfrm>
            <a:off x="3631813" y="2797082"/>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a:solidFill>
                <a:srgbClr val="FFFFFF"/>
              </a:solidFill>
              <a:latin typeface="SimHei"/>
              <a:ea typeface="SimHei"/>
              <a:cs typeface="SimHei"/>
              <a:sym typeface="SimHei"/>
            </a:endParaRPr>
          </a:p>
        </p:txBody>
      </p:sp>
      <p:sp>
        <p:nvSpPr>
          <p:cNvPr id="7" name="Google Shape;189;p24">
            <a:extLst>
              <a:ext uri="{FF2B5EF4-FFF2-40B4-BE49-F238E27FC236}">
                <a16:creationId xmlns:a16="http://schemas.microsoft.com/office/drawing/2014/main" id="{B7A056DB-8169-7C27-03A7-908C861FE10C}"/>
              </a:ext>
            </a:extLst>
          </p:cNvPr>
          <p:cNvSpPr/>
          <p:nvPr/>
        </p:nvSpPr>
        <p:spPr>
          <a:xfrm>
            <a:off x="362832" y="3000969"/>
            <a:ext cx="8410500" cy="1698414"/>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8" name="Google Shape;190;p24">
            <a:extLst>
              <a:ext uri="{FF2B5EF4-FFF2-40B4-BE49-F238E27FC236}">
                <a16:creationId xmlns:a16="http://schemas.microsoft.com/office/drawing/2014/main" id="{B51E5C5D-B5E0-6EB6-477D-C9B6023FB8FC}"/>
              </a:ext>
            </a:extLst>
          </p:cNvPr>
          <p:cNvSpPr/>
          <p:nvPr/>
        </p:nvSpPr>
        <p:spPr>
          <a:xfrm>
            <a:off x="548432" y="2797082"/>
            <a:ext cx="3083400"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Future Work</a:t>
            </a:r>
            <a:endParaRPr sz="1100" dirty="0"/>
          </a:p>
        </p:txBody>
      </p:sp>
      <p:sp>
        <p:nvSpPr>
          <p:cNvPr id="9" name="Google Shape;192;p24">
            <a:extLst>
              <a:ext uri="{FF2B5EF4-FFF2-40B4-BE49-F238E27FC236}">
                <a16:creationId xmlns:a16="http://schemas.microsoft.com/office/drawing/2014/main" id="{409E473C-27E2-D73B-11AE-4700143C5435}"/>
              </a:ext>
            </a:extLst>
          </p:cNvPr>
          <p:cNvSpPr txBox="1"/>
          <p:nvPr/>
        </p:nvSpPr>
        <p:spPr>
          <a:xfrm>
            <a:off x="465719" y="3194118"/>
            <a:ext cx="8306731" cy="1292631"/>
          </a:xfrm>
          <a:prstGeom prst="rect">
            <a:avLst/>
          </a:prstGeom>
          <a:noFill/>
          <a:ln>
            <a:noFill/>
          </a:ln>
        </p:spPr>
        <p:txBody>
          <a:bodyPr spcFirstLastPara="1" wrap="square" lIns="91425" tIns="91425" rIns="91425" bIns="91425" anchor="t" anchorCtr="0">
            <a:spAutoFit/>
          </a:bodyPr>
          <a:lstStyle/>
          <a:p>
            <a:r>
              <a:rPr lang="en-US" sz="1800" dirty="0"/>
              <a:t>      Instead of whether the generated code can accomplish “what I need”</a:t>
            </a:r>
          </a:p>
          <a:p>
            <a:r>
              <a:rPr lang="en-US" altLang="zh-CN" sz="1800" b="0" i="0" dirty="0">
                <a:solidFill>
                  <a:srgbClr val="000000"/>
                </a:solidFill>
                <a:effectLst/>
                <a:latin typeface="+mn-lt"/>
              </a:rPr>
              <a:t>      U</a:t>
            </a:r>
            <a:r>
              <a:rPr lang="en-US" sz="1800" dirty="0"/>
              <a:t>sers may care more about </a:t>
            </a:r>
            <a:r>
              <a:rPr lang="en-US" sz="1800" b="1" dirty="0"/>
              <a:t>how to generate “what I need”</a:t>
            </a:r>
            <a:r>
              <a:rPr lang="en-US" sz="1800" dirty="0"/>
              <a:t>. </a:t>
            </a:r>
          </a:p>
          <a:p>
            <a:r>
              <a:rPr lang="en-US" sz="1800" dirty="0"/>
              <a:t>      If GitHub Copilot itself can give advice on prompt constructions, it would be more convenient for users to modify the prompts.</a:t>
            </a:r>
            <a:endParaRPr sz="1800" b="1" dirty="0"/>
          </a:p>
        </p:txBody>
      </p:sp>
      <p:pic>
        <p:nvPicPr>
          <p:cNvPr id="11" name="图片 10">
            <a:extLst>
              <a:ext uri="{FF2B5EF4-FFF2-40B4-BE49-F238E27FC236}">
                <a16:creationId xmlns:a16="http://schemas.microsoft.com/office/drawing/2014/main" id="{D927F843-3000-9305-3513-9767A27DDE74}"/>
              </a:ext>
            </a:extLst>
          </p:cNvPr>
          <p:cNvPicPr>
            <a:picLocks noChangeAspect="1"/>
          </p:cNvPicPr>
          <p:nvPr/>
        </p:nvPicPr>
        <p:blipFill>
          <a:blip r:embed="rId3"/>
          <a:stretch>
            <a:fillRect/>
          </a:stretch>
        </p:blipFill>
        <p:spPr>
          <a:xfrm>
            <a:off x="547550" y="3327443"/>
            <a:ext cx="261914" cy="269851"/>
          </a:xfrm>
          <a:prstGeom prst="rect">
            <a:avLst/>
          </a:prstGeom>
        </p:spPr>
      </p:pic>
      <p:pic>
        <p:nvPicPr>
          <p:cNvPr id="13" name="图片 12">
            <a:extLst>
              <a:ext uri="{FF2B5EF4-FFF2-40B4-BE49-F238E27FC236}">
                <a16:creationId xmlns:a16="http://schemas.microsoft.com/office/drawing/2014/main" id="{7649B93C-4DC1-FF7C-CEFF-E7E1FFD7CF86}"/>
              </a:ext>
            </a:extLst>
          </p:cNvPr>
          <p:cNvPicPr>
            <a:picLocks noChangeAspect="1"/>
          </p:cNvPicPr>
          <p:nvPr/>
        </p:nvPicPr>
        <p:blipFill>
          <a:blip r:embed="rId4"/>
          <a:stretch>
            <a:fillRect/>
          </a:stretch>
        </p:blipFill>
        <p:spPr>
          <a:xfrm>
            <a:off x="555887" y="3590533"/>
            <a:ext cx="269852" cy="269852"/>
          </a:xfrm>
          <a:prstGeom prst="rect">
            <a:avLst/>
          </a:prstGeom>
        </p:spPr>
      </p:pic>
      <p:pic>
        <p:nvPicPr>
          <p:cNvPr id="15" name="图片 14">
            <a:extLst>
              <a:ext uri="{FF2B5EF4-FFF2-40B4-BE49-F238E27FC236}">
                <a16:creationId xmlns:a16="http://schemas.microsoft.com/office/drawing/2014/main" id="{A77E641F-CA5D-EF04-FBDA-70658887E190}"/>
              </a:ext>
            </a:extLst>
          </p:cNvPr>
          <p:cNvPicPr>
            <a:picLocks noChangeAspect="1"/>
          </p:cNvPicPr>
          <p:nvPr/>
        </p:nvPicPr>
        <p:blipFill>
          <a:blip r:embed="rId5"/>
          <a:stretch>
            <a:fillRect/>
          </a:stretch>
        </p:blipFill>
        <p:spPr>
          <a:xfrm>
            <a:off x="572162" y="3860384"/>
            <a:ext cx="237301" cy="293390"/>
          </a:xfrm>
          <a:prstGeom prst="rect">
            <a:avLst/>
          </a:prstGeom>
        </p:spPr>
      </p:pic>
    </p:spTree>
    <p:extLst>
      <p:ext uri="{BB962C8B-B14F-4D97-AF65-F5344CB8AC3E}">
        <p14:creationId xmlns:p14="http://schemas.microsoft.com/office/powerpoint/2010/main" val="1429055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5" name="图片 4">
            <a:extLst>
              <a:ext uri="{FF2B5EF4-FFF2-40B4-BE49-F238E27FC236}">
                <a16:creationId xmlns:a16="http://schemas.microsoft.com/office/drawing/2014/main" id="{883D5385-342D-897F-867E-C11863A38327}"/>
              </a:ext>
            </a:extLst>
          </p:cNvPr>
          <p:cNvPicPr>
            <a:picLocks noChangeAspect="1"/>
          </p:cNvPicPr>
          <p:nvPr/>
        </p:nvPicPr>
        <p:blipFill>
          <a:blip r:embed="rId3"/>
          <a:stretch>
            <a:fillRect/>
          </a:stretch>
        </p:blipFill>
        <p:spPr>
          <a:xfrm>
            <a:off x="-10022" y="12230"/>
            <a:ext cx="515587" cy="515587"/>
          </a:xfrm>
          <a:prstGeom prst="rect">
            <a:avLst/>
          </a:prstGeom>
        </p:spPr>
      </p:pic>
      <p:pic>
        <p:nvPicPr>
          <p:cNvPr id="90" name="Google Shape;90;p19" descr="图片包含 建筑物&#10;&#10;自动生成的说明"/>
          <p:cNvPicPr preferRelativeResize="0"/>
          <p:nvPr/>
        </p:nvPicPr>
        <p:blipFill rotWithShape="1">
          <a:blip r:embed="rId4">
            <a:alphaModFix amt="20000"/>
          </a:blip>
          <a:srcRect b="21958"/>
          <a:stretch/>
        </p:blipFill>
        <p:spPr>
          <a:xfrm>
            <a:off x="0" y="2474065"/>
            <a:ext cx="9211613" cy="3086100"/>
          </a:xfrm>
          <a:prstGeom prst="rect">
            <a:avLst/>
          </a:prstGeom>
          <a:noFill/>
          <a:ln>
            <a:noFill/>
          </a:ln>
        </p:spPr>
      </p:pic>
      <p:sp>
        <p:nvSpPr>
          <p:cNvPr id="91" name="Google Shape;91;p19"/>
          <p:cNvSpPr/>
          <p:nvPr/>
        </p:nvSpPr>
        <p:spPr>
          <a:xfrm>
            <a:off x="0" y="4722658"/>
            <a:ext cx="9143999" cy="42084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sp>
        <p:nvSpPr>
          <p:cNvPr id="92" name="Google Shape;92;p19"/>
          <p:cNvSpPr/>
          <p:nvPr/>
        </p:nvSpPr>
        <p:spPr>
          <a:xfrm>
            <a:off x="0" y="576177"/>
            <a:ext cx="9144002" cy="180116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3000" b="1" dirty="0">
              <a:solidFill>
                <a:schemeClr val="lt1"/>
              </a:solidFill>
              <a:latin typeface="Microsoft Yahei"/>
              <a:ea typeface="Microsoft Yahei"/>
              <a:cs typeface="Microsoft Yahei"/>
              <a:sym typeface="Microsoft Yahei"/>
            </a:endParaRPr>
          </a:p>
        </p:txBody>
      </p:sp>
      <p:grpSp>
        <p:nvGrpSpPr>
          <p:cNvPr id="93" name="Google Shape;93;p19"/>
          <p:cNvGrpSpPr/>
          <p:nvPr/>
        </p:nvGrpSpPr>
        <p:grpSpPr>
          <a:xfrm>
            <a:off x="7009198" y="167779"/>
            <a:ext cx="2134802" cy="337675"/>
            <a:chOff x="768" y="1292"/>
            <a:chExt cx="5241" cy="829"/>
          </a:xfrm>
        </p:grpSpPr>
        <p:sp>
          <p:nvSpPr>
            <p:cNvPr id="94" name="Google Shape;94;p19"/>
            <p:cNvSpPr/>
            <p:nvPr/>
          </p:nvSpPr>
          <p:spPr>
            <a:xfrm>
              <a:off x="4267" y="1292"/>
              <a:ext cx="1742" cy="829"/>
            </a:xfrm>
            <a:custGeom>
              <a:avLst/>
              <a:gdLst/>
              <a:ahLst/>
              <a:cxnLst/>
              <a:rect l="l" t="t" r="r" b="b"/>
              <a:pathLst>
                <a:path w="1742" h="829" extrusionOk="0">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95" name="Google Shape;95;p19"/>
            <p:cNvSpPr/>
            <p:nvPr/>
          </p:nvSpPr>
          <p:spPr>
            <a:xfrm>
              <a:off x="4517" y="1471"/>
              <a:ext cx="482" cy="646"/>
            </a:xfrm>
            <a:custGeom>
              <a:avLst/>
              <a:gdLst/>
              <a:ahLst/>
              <a:cxnLst/>
              <a:rect l="l" t="t" r="r" b="b"/>
              <a:pathLst>
                <a:path w="482" h="646" extrusionOk="0">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96" name="Google Shape;96;p19"/>
            <p:cNvSpPr/>
            <p:nvPr/>
          </p:nvSpPr>
          <p:spPr>
            <a:xfrm>
              <a:off x="768" y="1614"/>
              <a:ext cx="2016" cy="507"/>
            </a:xfrm>
            <a:custGeom>
              <a:avLst/>
              <a:gdLst/>
              <a:ahLst/>
              <a:cxnLst/>
              <a:rect l="l" t="t" r="r" b="b"/>
              <a:pathLst>
                <a:path w="1178" h="294" extrusionOk="0">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97" name="Google Shape;97;p19"/>
            <p:cNvSpPr/>
            <p:nvPr/>
          </p:nvSpPr>
          <p:spPr>
            <a:xfrm>
              <a:off x="2784" y="1893"/>
              <a:ext cx="1027" cy="228"/>
            </a:xfrm>
            <a:custGeom>
              <a:avLst/>
              <a:gdLst/>
              <a:ahLst/>
              <a:cxnLst/>
              <a:rect l="l" t="t" r="r" b="b"/>
              <a:pathLst>
                <a:path w="1027" h="228" extrusionOk="0">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98" name="Google Shape;98;p19"/>
            <p:cNvSpPr/>
            <p:nvPr/>
          </p:nvSpPr>
          <p:spPr>
            <a:xfrm>
              <a:off x="3159" y="1948"/>
              <a:ext cx="183" cy="169"/>
            </a:xfrm>
            <a:custGeom>
              <a:avLst/>
              <a:gdLst/>
              <a:ahLst/>
              <a:cxnLst/>
              <a:rect l="l" t="t" r="r" b="b"/>
              <a:pathLst>
                <a:path w="107" h="98" extrusionOk="0">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99" name="Google Shape;99;p19"/>
            <p:cNvSpPr/>
            <p:nvPr/>
          </p:nvSpPr>
          <p:spPr>
            <a:xfrm>
              <a:off x="2647" y="1656"/>
              <a:ext cx="1226" cy="229"/>
            </a:xfrm>
            <a:custGeom>
              <a:avLst/>
              <a:gdLst/>
              <a:ahLst/>
              <a:cxnLst/>
              <a:rect l="l" t="t" r="r" b="b"/>
              <a:pathLst>
                <a:path w="716" h="133" extrusionOk="0">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00" name="Google Shape;100;p19"/>
            <p:cNvSpPr/>
            <p:nvPr/>
          </p:nvSpPr>
          <p:spPr>
            <a:xfrm>
              <a:off x="3757" y="1938"/>
              <a:ext cx="130" cy="183"/>
            </a:xfrm>
            <a:custGeom>
              <a:avLst/>
              <a:gdLst/>
              <a:ahLst/>
              <a:cxnLst/>
              <a:rect l="l" t="t" r="r" b="b"/>
              <a:pathLst>
                <a:path w="76" h="106" extrusionOk="0">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01" name="Google Shape;101;p19"/>
            <p:cNvSpPr/>
            <p:nvPr/>
          </p:nvSpPr>
          <p:spPr>
            <a:xfrm>
              <a:off x="3899" y="1942"/>
              <a:ext cx="96" cy="179"/>
            </a:xfrm>
            <a:custGeom>
              <a:avLst/>
              <a:gdLst/>
              <a:ahLst/>
              <a:cxnLst/>
              <a:rect l="l" t="t" r="r" b="b"/>
              <a:pathLst>
                <a:path w="56" h="104" extrusionOk="0">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02" name="Google Shape;102;p19"/>
            <p:cNvSpPr/>
            <p:nvPr/>
          </p:nvSpPr>
          <p:spPr>
            <a:xfrm>
              <a:off x="4019" y="1942"/>
              <a:ext cx="142" cy="175"/>
            </a:xfrm>
            <a:custGeom>
              <a:avLst/>
              <a:gdLst/>
              <a:ahLst/>
              <a:cxnLst/>
              <a:rect l="l" t="t" r="r" b="b"/>
              <a:pathLst>
                <a:path w="142" h="175" extrusionOk="0">
                  <a:moveTo>
                    <a:pt x="0" y="0"/>
                  </a:moveTo>
                  <a:lnTo>
                    <a:pt x="142" y="0"/>
                  </a:lnTo>
                  <a:lnTo>
                    <a:pt x="142" y="5"/>
                  </a:lnTo>
                  <a:lnTo>
                    <a:pt x="73" y="5"/>
                  </a:lnTo>
                  <a:lnTo>
                    <a:pt x="73" y="175"/>
                  </a:lnTo>
                  <a:lnTo>
                    <a:pt x="68" y="175"/>
                  </a:lnTo>
                  <a:lnTo>
                    <a:pt x="68" y="5"/>
                  </a:lnTo>
                  <a:lnTo>
                    <a:pt x="0" y="5"/>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103" name="Google Shape;103;p19"/>
            <p:cNvSpPr/>
            <p:nvPr/>
          </p:nvSpPr>
          <p:spPr>
            <a:xfrm>
              <a:off x="4183" y="1942"/>
              <a:ext cx="130" cy="179"/>
            </a:xfrm>
            <a:custGeom>
              <a:avLst/>
              <a:gdLst/>
              <a:ahLst/>
              <a:cxnLst/>
              <a:rect l="l" t="t" r="r" b="b"/>
              <a:pathLst>
                <a:path w="76" h="104" extrusionOk="0">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grpSp>
      <p:cxnSp>
        <p:nvCxnSpPr>
          <p:cNvPr id="104" name="Google Shape;104;p19"/>
          <p:cNvCxnSpPr>
            <a:stCxn id="96" idx="36"/>
          </p:cNvCxnSpPr>
          <p:nvPr/>
        </p:nvCxnSpPr>
        <p:spPr>
          <a:xfrm rot="10800000">
            <a:off x="183" y="504151"/>
            <a:ext cx="7204200" cy="600"/>
          </a:xfrm>
          <a:prstGeom prst="straightConnector1">
            <a:avLst/>
          </a:prstGeom>
          <a:noFill/>
          <a:ln w="25400" cap="flat" cmpd="sng">
            <a:solidFill>
              <a:schemeClr val="accent1"/>
            </a:solidFill>
            <a:prstDash val="solid"/>
            <a:miter lim="800000"/>
            <a:headEnd type="none" w="sm" len="sm"/>
            <a:tailEnd type="none" w="sm" len="sm"/>
          </a:ln>
        </p:spPr>
      </p:cxnSp>
      <p:pic>
        <p:nvPicPr>
          <p:cNvPr id="105" name="Google Shape;105;p19" descr="文本&#10;&#10;中度可信度描述已自动生成"/>
          <p:cNvPicPr preferRelativeResize="0"/>
          <p:nvPr/>
        </p:nvPicPr>
        <p:blipFill rotWithShape="1">
          <a:blip r:embed="rId5">
            <a:alphaModFix/>
          </a:blip>
          <a:srcRect/>
          <a:stretch/>
        </p:blipFill>
        <p:spPr>
          <a:xfrm>
            <a:off x="0" y="4722658"/>
            <a:ext cx="1280160" cy="420842"/>
          </a:xfrm>
          <a:prstGeom prst="rect">
            <a:avLst/>
          </a:prstGeom>
          <a:noFill/>
          <a:ln>
            <a:noFill/>
          </a:ln>
        </p:spPr>
      </p:pic>
      <p:sp>
        <p:nvSpPr>
          <p:cNvPr id="106" name="Google Shape;106;p19"/>
          <p:cNvSpPr txBox="1">
            <a:spLocks noGrp="1"/>
          </p:cNvSpPr>
          <p:nvPr>
            <p:ph type="ctrTitle"/>
          </p:nvPr>
        </p:nvSpPr>
        <p:spPr>
          <a:xfrm>
            <a:off x="371475" y="665185"/>
            <a:ext cx="8401050" cy="1552235"/>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300"/>
              <a:buFont typeface="Arial"/>
              <a:buNone/>
            </a:pPr>
            <a:r>
              <a:rPr lang="en" sz="3300">
                <a:solidFill>
                  <a:schemeClr val="lt1"/>
                </a:solidFill>
              </a:rPr>
              <a:t>A Case Study on Scaffolding Exploratory Data Analysis for AI Pair Programmers</a:t>
            </a:r>
            <a:endParaRPr sz="3300" dirty="0">
              <a:solidFill>
                <a:schemeClr val="lt1"/>
              </a:solidFill>
            </a:endParaRPr>
          </a:p>
        </p:txBody>
      </p:sp>
      <p:sp>
        <p:nvSpPr>
          <p:cNvPr id="107" name="Google Shape;107;p19"/>
          <p:cNvSpPr txBox="1">
            <a:spLocks noGrp="1"/>
          </p:cNvSpPr>
          <p:nvPr>
            <p:ph type="subTitle" idx="1"/>
          </p:nvPr>
        </p:nvSpPr>
        <p:spPr>
          <a:xfrm>
            <a:off x="188536" y="2553140"/>
            <a:ext cx="4864025" cy="208621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ct val="100000"/>
              <a:buNone/>
            </a:pPr>
            <a:r>
              <a:rPr lang="en" sz="2700" dirty="0"/>
              <a:t>Haoquan Zhou, </a:t>
            </a:r>
            <a:r>
              <a:rPr lang="en" sz="2700" dirty="0">
                <a:solidFill>
                  <a:schemeClr val="accent1"/>
                </a:solidFill>
                <a:hlinkClick r:id="rId6">
                  <a:extLst>
                    <a:ext uri="{A12FA001-AC4F-418D-AE19-62706E023703}">
                      <ahyp:hlinkClr xmlns:ahyp="http://schemas.microsoft.com/office/drawing/2018/hyperlinkcolor" val="tx"/>
                    </a:ext>
                  </a:extLst>
                </a:hlinkClick>
              </a:rPr>
              <a:t>zhouahquan1660@sjtu.edu.cn</a:t>
            </a:r>
            <a:endParaRPr lang="en" sz="2700" dirty="0">
              <a:solidFill>
                <a:schemeClr val="accent1"/>
              </a:solidFill>
            </a:endParaRPr>
          </a:p>
          <a:p>
            <a:pPr marL="0" lvl="0" indent="0" algn="ctr" rtl="0">
              <a:lnSpc>
                <a:spcPct val="90000"/>
              </a:lnSpc>
              <a:spcBef>
                <a:spcPts val="0"/>
              </a:spcBef>
              <a:spcAft>
                <a:spcPts val="0"/>
              </a:spcAft>
              <a:buClr>
                <a:schemeClr val="dk1"/>
              </a:buClr>
              <a:buSzPct val="100000"/>
              <a:buNone/>
            </a:pPr>
            <a:r>
              <a:rPr lang="en" sz="2700" dirty="0"/>
              <a:t> Jingbo Li, </a:t>
            </a:r>
            <a:r>
              <a:rPr lang="en-US" sz="2700" dirty="0">
                <a:solidFill>
                  <a:schemeClr val="accent1"/>
                </a:solidFill>
                <a:hlinkClick r:id="rId7">
                  <a:extLst>
                    <a:ext uri="{A12FA001-AC4F-418D-AE19-62706E023703}">
                      <ahyp:hlinkClr xmlns:ahyp="http://schemas.microsoft.com/office/drawing/2018/hyperlinkcolor" val="tx"/>
                    </a:ext>
                  </a:extLst>
                </a:hlinkClick>
              </a:rPr>
              <a:t>ljb1456319150@sjtu.edu.cn</a:t>
            </a:r>
            <a:endParaRPr lang="en-US" sz="2700" dirty="0">
              <a:solidFill>
                <a:schemeClr val="accent1"/>
              </a:solidFill>
            </a:endParaRPr>
          </a:p>
          <a:p>
            <a:pPr marL="0" lvl="0" indent="0" algn="ctr" rtl="0">
              <a:lnSpc>
                <a:spcPct val="90000"/>
              </a:lnSpc>
              <a:spcBef>
                <a:spcPts val="0"/>
              </a:spcBef>
              <a:spcAft>
                <a:spcPts val="0"/>
              </a:spcAft>
              <a:buClr>
                <a:schemeClr val="dk1"/>
              </a:buClr>
              <a:buSzPct val="100000"/>
              <a:buNone/>
            </a:pPr>
            <a:endParaRPr lang="en-US" dirty="0"/>
          </a:p>
          <a:p>
            <a:pPr marL="0" lvl="0" indent="0" algn="ctr" rtl="0">
              <a:lnSpc>
                <a:spcPct val="90000"/>
              </a:lnSpc>
              <a:spcBef>
                <a:spcPts val="0"/>
              </a:spcBef>
              <a:spcAft>
                <a:spcPts val="0"/>
              </a:spcAft>
              <a:buClr>
                <a:schemeClr val="dk1"/>
              </a:buClr>
              <a:buSzPct val="100000"/>
              <a:buNone/>
            </a:pPr>
            <a:r>
              <a:rPr lang="en-US" dirty="0"/>
              <a:t>Both upcoming master’s students from </a:t>
            </a:r>
            <a:r>
              <a:rPr lang="en-US" dirty="0" err="1"/>
              <a:t>Umich</a:t>
            </a:r>
            <a:endParaRPr dirty="0"/>
          </a:p>
          <a:p>
            <a:pPr marL="0" lvl="0" indent="0" algn="ctr" rtl="0">
              <a:lnSpc>
                <a:spcPct val="90000"/>
              </a:lnSpc>
              <a:spcBef>
                <a:spcPts val="800"/>
              </a:spcBef>
              <a:spcAft>
                <a:spcPts val="0"/>
              </a:spcAft>
              <a:buClr>
                <a:schemeClr val="dk1"/>
              </a:buClr>
              <a:buSzPct val="100000"/>
              <a:buNone/>
            </a:pPr>
            <a:endParaRPr sz="2700" dirty="0"/>
          </a:p>
        </p:txBody>
      </p:sp>
      <p:sp>
        <p:nvSpPr>
          <p:cNvPr id="109" name="Google Shape;109;p19"/>
          <p:cNvSpPr txBox="1"/>
          <p:nvPr/>
        </p:nvSpPr>
        <p:spPr>
          <a:xfrm>
            <a:off x="400519" y="172361"/>
            <a:ext cx="3781018"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dirty="0">
                <a:solidFill>
                  <a:schemeClr val="dk1"/>
                </a:solidFill>
                <a:latin typeface="Arial"/>
                <a:ea typeface="Arial"/>
                <a:cs typeface="Arial"/>
                <a:sym typeface="Arial"/>
              </a:rPr>
              <a:t>CHI 2023 Student Research Competition</a:t>
            </a:r>
            <a:endParaRPr sz="1500" b="1" dirty="0">
              <a:solidFill>
                <a:schemeClr val="dk1"/>
              </a:solidFill>
              <a:latin typeface="Arial"/>
              <a:ea typeface="Arial"/>
              <a:cs typeface="Arial"/>
              <a:sym typeface="Arial"/>
            </a:endParaRPr>
          </a:p>
        </p:txBody>
      </p:sp>
      <p:pic>
        <p:nvPicPr>
          <p:cNvPr id="3" name="图片 2">
            <a:extLst>
              <a:ext uri="{FF2B5EF4-FFF2-40B4-BE49-F238E27FC236}">
                <a16:creationId xmlns:a16="http://schemas.microsoft.com/office/drawing/2014/main" id="{9A4BE1DD-2C26-E585-E895-3C17BE1557FE}"/>
              </a:ext>
            </a:extLst>
          </p:cNvPr>
          <p:cNvPicPr>
            <a:picLocks noChangeAspect="1"/>
          </p:cNvPicPr>
          <p:nvPr/>
        </p:nvPicPr>
        <p:blipFill>
          <a:blip r:embed="rId8"/>
          <a:stretch>
            <a:fillRect/>
          </a:stretch>
        </p:blipFill>
        <p:spPr>
          <a:xfrm>
            <a:off x="6212278" y="2875213"/>
            <a:ext cx="1651080" cy="1651080"/>
          </a:xfrm>
          <a:prstGeom prst="rect">
            <a:avLst/>
          </a:prstGeom>
        </p:spPr>
      </p:pic>
      <p:sp>
        <p:nvSpPr>
          <p:cNvPr id="2" name="Google Shape;107;p19">
            <a:extLst>
              <a:ext uri="{FF2B5EF4-FFF2-40B4-BE49-F238E27FC236}">
                <a16:creationId xmlns:a16="http://schemas.microsoft.com/office/drawing/2014/main" id="{21AAC666-1B0D-7BE5-0BDB-B9290A6ED36D}"/>
              </a:ext>
            </a:extLst>
          </p:cNvPr>
          <p:cNvSpPr txBox="1">
            <a:spLocks/>
          </p:cNvSpPr>
          <p:nvPr/>
        </p:nvSpPr>
        <p:spPr>
          <a:xfrm>
            <a:off x="4605806" y="2466354"/>
            <a:ext cx="4864025" cy="186579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spcBef>
                <a:spcPts val="0"/>
              </a:spcBef>
              <a:buSzPct val="100000"/>
            </a:pPr>
            <a:r>
              <a:rPr lang="en-US" sz="2700" dirty="0"/>
              <a:t>Supplementary Materials </a:t>
            </a:r>
            <a:endParaRPr lang="en-US" sz="2700" dirty="0">
              <a:solidFill>
                <a:schemeClr val="accent1"/>
              </a:solidFill>
            </a:endParaRPr>
          </a:p>
          <a:p>
            <a:pPr marL="0" indent="0">
              <a:spcBef>
                <a:spcPts val="0"/>
              </a:spcBef>
              <a:buSzPct val="100000"/>
            </a:pPr>
            <a:endParaRPr lang="en-US" dirty="0"/>
          </a:p>
          <a:p>
            <a:pPr marL="0" indent="0">
              <a:buSzPct val="100000"/>
            </a:pPr>
            <a:endParaRPr lang="en-US" sz="2700" dirty="0"/>
          </a:p>
        </p:txBody>
      </p:sp>
    </p:spTree>
    <p:extLst>
      <p:ext uri="{BB962C8B-B14F-4D97-AF65-F5344CB8AC3E}">
        <p14:creationId xmlns:p14="http://schemas.microsoft.com/office/powerpoint/2010/main" val="307727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pic>
        <p:nvPicPr>
          <p:cNvPr id="299" name="Google Shape;299;p32" descr="图片包含 建筑物&#10;&#10;自动生成的说明"/>
          <p:cNvPicPr preferRelativeResize="0"/>
          <p:nvPr/>
        </p:nvPicPr>
        <p:blipFill rotWithShape="1">
          <a:blip r:embed="rId3">
            <a:alphaModFix amt="20000"/>
          </a:blip>
          <a:srcRect b="21958"/>
          <a:stretch/>
        </p:blipFill>
        <p:spPr>
          <a:xfrm>
            <a:off x="0" y="2445668"/>
            <a:ext cx="9211613" cy="3086100"/>
          </a:xfrm>
          <a:prstGeom prst="rect">
            <a:avLst/>
          </a:prstGeom>
          <a:noFill/>
          <a:ln>
            <a:noFill/>
          </a:ln>
        </p:spPr>
      </p:pic>
      <p:sp>
        <p:nvSpPr>
          <p:cNvPr id="300" name="Google Shape;300;p32"/>
          <p:cNvSpPr/>
          <p:nvPr/>
        </p:nvSpPr>
        <p:spPr>
          <a:xfrm>
            <a:off x="0" y="4722658"/>
            <a:ext cx="9143999" cy="42084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1" name="Google Shape;301;p32"/>
          <p:cNvSpPr/>
          <p:nvPr/>
        </p:nvSpPr>
        <p:spPr>
          <a:xfrm>
            <a:off x="0" y="706460"/>
            <a:ext cx="9144002" cy="133286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3000" b="1">
              <a:solidFill>
                <a:schemeClr val="lt1"/>
              </a:solidFill>
              <a:latin typeface="Microsoft Yahei"/>
              <a:ea typeface="Microsoft Yahei"/>
              <a:cs typeface="Microsoft Yahei"/>
              <a:sym typeface="Microsoft Yahei"/>
            </a:endParaRPr>
          </a:p>
        </p:txBody>
      </p:sp>
      <p:grpSp>
        <p:nvGrpSpPr>
          <p:cNvPr id="302" name="Google Shape;302;p32"/>
          <p:cNvGrpSpPr/>
          <p:nvPr/>
        </p:nvGrpSpPr>
        <p:grpSpPr>
          <a:xfrm>
            <a:off x="3504599" y="311025"/>
            <a:ext cx="2134802" cy="337675"/>
            <a:chOff x="768" y="1292"/>
            <a:chExt cx="5241" cy="829"/>
          </a:xfrm>
        </p:grpSpPr>
        <p:sp>
          <p:nvSpPr>
            <p:cNvPr id="303" name="Google Shape;303;p32"/>
            <p:cNvSpPr/>
            <p:nvPr/>
          </p:nvSpPr>
          <p:spPr>
            <a:xfrm>
              <a:off x="4267" y="1292"/>
              <a:ext cx="1742" cy="829"/>
            </a:xfrm>
            <a:custGeom>
              <a:avLst/>
              <a:gdLst/>
              <a:ahLst/>
              <a:cxnLst/>
              <a:rect l="l" t="t" r="r" b="b"/>
              <a:pathLst>
                <a:path w="1742" h="829" extrusionOk="0">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 name="Google Shape;304;p32"/>
            <p:cNvSpPr/>
            <p:nvPr/>
          </p:nvSpPr>
          <p:spPr>
            <a:xfrm>
              <a:off x="4517" y="1471"/>
              <a:ext cx="482" cy="646"/>
            </a:xfrm>
            <a:custGeom>
              <a:avLst/>
              <a:gdLst/>
              <a:ahLst/>
              <a:cxnLst/>
              <a:rect l="l" t="t" r="r" b="b"/>
              <a:pathLst>
                <a:path w="482" h="646" extrusionOk="0">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 name="Google Shape;305;p32"/>
            <p:cNvSpPr/>
            <p:nvPr/>
          </p:nvSpPr>
          <p:spPr>
            <a:xfrm>
              <a:off x="768" y="1614"/>
              <a:ext cx="2016" cy="507"/>
            </a:xfrm>
            <a:custGeom>
              <a:avLst/>
              <a:gdLst/>
              <a:ahLst/>
              <a:cxnLst/>
              <a:rect l="l" t="t" r="r" b="b"/>
              <a:pathLst>
                <a:path w="1178" h="294" extrusionOk="0">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 name="Google Shape;306;p32"/>
            <p:cNvSpPr/>
            <p:nvPr/>
          </p:nvSpPr>
          <p:spPr>
            <a:xfrm>
              <a:off x="2784" y="1893"/>
              <a:ext cx="1027" cy="228"/>
            </a:xfrm>
            <a:custGeom>
              <a:avLst/>
              <a:gdLst/>
              <a:ahLst/>
              <a:cxnLst/>
              <a:rect l="l" t="t" r="r" b="b"/>
              <a:pathLst>
                <a:path w="1027" h="228" extrusionOk="0">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 name="Google Shape;307;p32"/>
            <p:cNvSpPr/>
            <p:nvPr/>
          </p:nvSpPr>
          <p:spPr>
            <a:xfrm>
              <a:off x="3159" y="1948"/>
              <a:ext cx="183" cy="169"/>
            </a:xfrm>
            <a:custGeom>
              <a:avLst/>
              <a:gdLst/>
              <a:ahLst/>
              <a:cxnLst/>
              <a:rect l="l" t="t" r="r" b="b"/>
              <a:pathLst>
                <a:path w="107" h="98" extrusionOk="0">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 name="Google Shape;308;p32"/>
            <p:cNvSpPr/>
            <p:nvPr/>
          </p:nvSpPr>
          <p:spPr>
            <a:xfrm>
              <a:off x="2647" y="1656"/>
              <a:ext cx="1226" cy="229"/>
            </a:xfrm>
            <a:custGeom>
              <a:avLst/>
              <a:gdLst/>
              <a:ahLst/>
              <a:cxnLst/>
              <a:rect l="l" t="t" r="r" b="b"/>
              <a:pathLst>
                <a:path w="716" h="133" extrusionOk="0">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 name="Google Shape;309;p32"/>
            <p:cNvSpPr/>
            <p:nvPr/>
          </p:nvSpPr>
          <p:spPr>
            <a:xfrm>
              <a:off x="3757" y="1938"/>
              <a:ext cx="130" cy="183"/>
            </a:xfrm>
            <a:custGeom>
              <a:avLst/>
              <a:gdLst/>
              <a:ahLst/>
              <a:cxnLst/>
              <a:rect l="l" t="t" r="r" b="b"/>
              <a:pathLst>
                <a:path w="76" h="106" extrusionOk="0">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0" name="Google Shape;310;p32"/>
            <p:cNvSpPr/>
            <p:nvPr/>
          </p:nvSpPr>
          <p:spPr>
            <a:xfrm>
              <a:off x="3899" y="1942"/>
              <a:ext cx="96" cy="179"/>
            </a:xfrm>
            <a:custGeom>
              <a:avLst/>
              <a:gdLst/>
              <a:ahLst/>
              <a:cxnLst/>
              <a:rect l="l" t="t" r="r" b="b"/>
              <a:pathLst>
                <a:path w="56" h="104" extrusionOk="0">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1" name="Google Shape;311;p32"/>
            <p:cNvSpPr/>
            <p:nvPr/>
          </p:nvSpPr>
          <p:spPr>
            <a:xfrm>
              <a:off x="4019" y="1942"/>
              <a:ext cx="142" cy="175"/>
            </a:xfrm>
            <a:custGeom>
              <a:avLst/>
              <a:gdLst/>
              <a:ahLst/>
              <a:cxnLst/>
              <a:rect l="l" t="t" r="r" b="b"/>
              <a:pathLst>
                <a:path w="142" h="175" extrusionOk="0">
                  <a:moveTo>
                    <a:pt x="0" y="0"/>
                  </a:moveTo>
                  <a:lnTo>
                    <a:pt x="142" y="0"/>
                  </a:lnTo>
                  <a:lnTo>
                    <a:pt x="142" y="5"/>
                  </a:lnTo>
                  <a:lnTo>
                    <a:pt x="73" y="5"/>
                  </a:lnTo>
                  <a:lnTo>
                    <a:pt x="73" y="175"/>
                  </a:lnTo>
                  <a:lnTo>
                    <a:pt x="68" y="175"/>
                  </a:lnTo>
                  <a:lnTo>
                    <a:pt x="68" y="5"/>
                  </a:lnTo>
                  <a:lnTo>
                    <a:pt x="0" y="5"/>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2" name="Google Shape;312;p32"/>
            <p:cNvSpPr/>
            <p:nvPr/>
          </p:nvSpPr>
          <p:spPr>
            <a:xfrm>
              <a:off x="4183" y="1942"/>
              <a:ext cx="130" cy="179"/>
            </a:xfrm>
            <a:custGeom>
              <a:avLst/>
              <a:gdLst/>
              <a:ahLst/>
              <a:cxnLst/>
              <a:rect l="l" t="t" r="r" b="b"/>
              <a:pathLst>
                <a:path w="76" h="104" extrusionOk="0">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cxnSp>
        <p:nvCxnSpPr>
          <p:cNvPr id="313" name="Google Shape;313;p32"/>
          <p:cNvCxnSpPr>
            <a:stCxn id="305" idx="36"/>
          </p:cNvCxnSpPr>
          <p:nvPr/>
        </p:nvCxnSpPr>
        <p:spPr>
          <a:xfrm rot="10800000">
            <a:off x="185" y="647997"/>
            <a:ext cx="3699600" cy="0"/>
          </a:xfrm>
          <a:prstGeom prst="straightConnector1">
            <a:avLst/>
          </a:prstGeom>
          <a:noFill/>
          <a:ln w="25400" cap="flat" cmpd="sng">
            <a:solidFill>
              <a:schemeClr val="accent1"/>
            </a:solidFill>
            <a:prstDash val="solid"/>
            <a:miter lim="800000"/>
            <a:headEnd type="none" w="sm" len="sm"/>
            <a:tailEnd type="none" w="sm" len="sm"/>
          </a:ln>
        </p:spPr>
      </p:cxnSp>
      <p:pic>
        <p:nvPicPr>
          <p:cNvPr id="314" name="Google Shape;314;p32" descr="文本&#10;&#10;中度可信度描述已自动生成"/>
          <p:cNvPicPr preferRelativeResize="0"/>
          <p:nvPr/>
        </p:nvPicPr>
        <p:blipFill rotWithShape="1">
          <a:blip r:embed="rId4">
            <a:alphaModFix/>
          </a:blip>
          <a:srcRect/>
          <a:stretch/>
        </p:blipFill>
        <p:spPr>
          <a:xfrm>
            <a:off x="0" y="4722658"/>
            <a:ext cx="1280160" cy="420842"/>
          </a:xfrm>
          <a:prstGeom prst="rect">
            <a:avLst/>
          </a:prstGeom>
          <a:noFill/>
          <a:ln>
            <a:noFill/>
          </a:ln>
        </p:spPr>
      </p:pic>
      <p:sp>
        <p:nvSpPr>
          <p:cNvPr id="315" name="Google Shape;315;p32"/>
          <p:cNvSpPr txBox="1">
            <a:spLocks noGrp="1"/>
          </p:cNvSpPr>
          <p:nvPr>
            <p:ph type="ctrTitle"/>
          </p:nvPr>
        </p:nvSpPr>
        <p:spPr>
          <a:xfrm>
            <a:off x="371475" y="823864"/>
            <a:ext cx="8401050" cy="1117895"/>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4500"/>
              <a:buFont typeface="Arial"/>
              <a:buNone/>
            </a:pPr>
            <a:r>
              <a:rPr lang="en" dirty="0">
                <a:solidFill>
                  <a:schemeClr val="lt1"/>
                </a:solidFill>
              </a:rPr>
              <a:t>Thank You!</a:t>
            </a:r>
            <a:endParaRPr dirty="0"/>
          </a:p>
        </p:txBody>
      </p:sp>
      <p:cxnSp>
        <p:nvCxnSpPr>
          <p:cNvPr id="318" name="Google Shape;318;p32"/>
          <p:cNvCxnSpPr>
            <a:endCxn id="303" idx="27"/>
          </p:cNvCxnSpPr>
          <p:nvPr/>
        </p:nvCxnSpPr>
        <p:spPr>
          <a:xfrm rot="10800000">
            <a:off x="5639399" y="645034"/>
            <a:ext cx="3504600" cy="0"/>
          </a:xfrm>
          <a:prstGeom prst="straightConnector1">
            <a:avLst/>
          </a:prstGeom>
          <a:noFill/>
          <a:ln w="25400" cap="flat" cmpd="sng">
            <a:solidFill>
              <a:schemeClr val="accent1"/>
            </a:solidFill>
            <a:prstDash val="solid"/>
            <a:miter lim="800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361950" y="102394"/>
            <a:ext cx="8410575" cy="461369"/>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
              <a:t>Background</a:t>
            </a:r>
            <a:endParaRPr dirty="0"/>
          </a:p>
        </p:txBody>
      </p:sp>
      <p:sp>
        <p:nvSpPr>
          <p:cNvPr id="138" name="Google Shape;138;p21"/>
          <p:cNvSpPr/>
          <p:nvPr/>
        </p:nvSpPr>
        <p:spPr>
          <a:xfrm>
            <a:off x="3630931" y="669450"/>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139" name="Google Shape;139;p21"/>
          <p:cNvSpPr/>
          <p:nvPr/>
        </p:nvSpPr>
        <p:spPr>
          <a:xfrm>
            <a:off x="361950" y="873337"/>
            <a:ext cx="8410500" cy="758100"/>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140" name="Google Shape;140;p21"/>
          <p:cNvSpPr/>
          <p:nvPr/>
        </p:nvSpPr>
        <p:spPr>
          <a:xfrm>
            <a:off x="547550" y="669450"/>
            <a:ext cx="3083400"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a:solidFill>
                  <a:schemeClr val="lt1"/>
                </a:solidFill>
                <a:latin typeface="Microsoft Yahei"/>
                <a:ea typeface="Microsoft Yahei"/>
                <a:cs typeface="Microsoft Yahei"/>
                <a:sym typeface="Microsoft Yahei"/>
              </a:rPr>
              <a:t>LLM Code Generation</a:t>
            </a:r>
            <a:endParaRPr sz="1100" dirty="0"/>
          </a:p>
        </p:txBody>
      </p:sp>
      <p:sp>
        <p:nvSpPr>
          <p:cNvPr id="141" name="Google Shape;141;p21"/>
          <p:cNvSpPr txBox="1">
            <a:spLocks noGrp="1"/>
          </p:cNvSpPr>
          <p:nvPr>
            <p:ph type="sldNum" idx="12"/>
          </p:nvPr>
        </p:nvSpPr>
        <p:spPr>
          <a:xfrm>
            <a:off x="7031360" y="4933950"/>
            <a:ext cx="2057400" cy="20955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142" name="Google Shape;142;p21"/>
          <p:cNvSpPr txBox="1"/>
          <p:nvPr/>
        </p:nvSpPr>
        <p:spPr>
          <a:xfrm>
            <a:off x="547550" y="1130850"/>
            <a:ext cx="819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Large Language Models can generate code based on descriptive prompts.</a:t>
            </a:r>
            <a:endParaRPr sz="1800" dirty="0"/>
          </a:p>
        </p:txBody>
      </p:sp>
      <p:sp>
        <p:nvSpPr>
          <p:cNvPr id="143" name="Google Shape;143;p21"/>
          <p:cNvSpPr/>
          <p:nvPr/>
        </p:nvSpPr>
        <p:spPr>
          <a:xfrm>
            <a:off x="2261150" y="1922864"/>
            <a:ext cx="55500" cy="275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144" name="Google Shape;144;p21"/>
          <p:cNvSpPr/>
          <p:nvPr/>
        </p:nvSpPr>
        <p:spPr>
          <a:xfrm>
            <a:off x="2749633" y="1886413"/>
            <a:ext cx="55500" cy="275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145" name="Google Shape;145;p21"/>
          <p:cNvSpPr/>
          <p:nvPr/>
        </p:nvSpPr>
        <p:spPr>
          <a:xfrm>
            <a:off x="191500" y="2102307"/>
            <a:ext cx="2832900" cy="2498700"/>
          </a:xfrm>
          <a:prstGeom prst="roundRect">
            <a:avLst>
              <a:gd name="adj" fmla="val 283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sp>
        <p:nvSpPr>
          <p:cNvPr id="146" name="Google Shape;146;p21"/>
          <p:cNvSpPr/>
          <p:nvPr/>
        </p:nvSpPr>
        <p:spPr>
          <a:xfrm>
            <a:off x="466150" y="1886425"/>
            <a:ext cx="2283600" cy="3483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GitHub Copilot</a:t>
            </a:r>
            <a:endParaRPr sz="2100" b="1" dirty="0">
              <a:solidFill>
                <a:schemeClr val="lt1"/>
              </a:solidFill>
              <a:latin typeface="Microsoft Yahei"/>
              <a:ea typeface="Microsoft Yahei"/>
              <a:cs typeface="Microsoft Yahei"/>
              <a:sym typeface="Microsoft Yahei"/>
            </a:endParaRPr>
          </a:p>
        </p:txBody>
      </p:sp>
      <p:sp>
        <p:nvSpPr>
          <p:cNvPr id="151" name="Google Shape;151;p21"/>
          <p:cNvSpPr/>
          <p:nvPr/>
        </p:nvSpPr>
        <p:spPr>
          <a:xfrm>
            <a:off x="5225200" y="1922852"/>
            <a:ext cx="55500" cy="275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152" name="Google Shape;152;p21"/>
          <p:cNvSpPr/>
          <p:nvPr/>
        </p:nvSpPr>
        <p:spPr>
          <a:xfrm>
            <a:off x="5713683" y="1874873"/>
            <a:ext cx="55500" cy="275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153" name="Google Shape;153;p21"/>
          <p:cNvSpPr/>
          <p:nvPr/>
        </p:nvSpPr>
        <p:spPr>
          <a:xfrm>
            <a:off x="3155550" y="2102294"/>
            <a:ext cx="2832900" cy="2498700"/>
          </a:xfrm>
          <a:prstGeom prst="roundRect">
            <a:avLst>
              <a:gd name="adj" fmla="val 283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sp>
        <p:nvSpPr>
          <p:cNvPr id="154" name="Google Shape;154;p21"/>
          <p:cNvSpPr/>
          <p:nvPr/>
        </p:nvSpPr>
        <p:spPr>
          <a:xfrm>
            <a:off x="3430200" y="1886413"/>
            <a:ext cx="2283600" cy="3483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ChatGPT/GPT4</a:t>
            </a:r>
            <a:endParaRPr sz="2100" b="1" dirty="0">
              <a:solidFill>
                <a:schemeClr val="lt1"/>
              </a:solidFill>
              <a:latin typeface="Microsoft Yahei"/>
              <a:ea typeface="Microsoft Yahei"/>
              <a:cs typeface="Microsoft Yahei"/>
              <a:sym typeface="Microsoft Yahei"/>
            </a:endParaRPr>
          </a:p>
        </p:txBody>
      </p:sp>
      <p:sp>
        <p:nvSpPr>
          <p:cNvPr id="2" name="Google Shape;152;p21">
            <a:extLst>
              <a:ext uri="{FF2B5EF4-FFF2-40B4-BE49-F238E27FC236}">
                <a16:creationId xmlns:a16="http://schemas.microsoft.com/office/drawing/2014/main" id="{FCDF5B45-A9FB-960C-A490-A2AD1AFED9D9}"/>
              </a:ext>
            </a:extLst>
          </p:cNvPr>
          <p:cNvSpPr/>
          <p:nvPr/>
        </p:nvSpPr>
        <p:spPr>
          <a:xfrm>
            <a:off x="8677616" y="1874873"/>
            <a:ext cx="55500" cy="275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3" name="Google Shape;153;p21">
            <a:extLst>
              <a:ext uri="{FF2B5EF4-FFF2-40B4-BE49-F238E27FC236}">
                <a16:creationId xmlns:a16="http://schemas.microsoft.com/office/drawing/2014/main" id="{BF2FC88A-A5A7-DBA2-9DEF-FC60E20359B0}"/>
              </a:ext>
            </a:extLst>
          </p:cNvPr>
          <p:cNvSpPr/>
          <p:nvPr/>
        </p:nvSpPr>
        <p:spPr>
          <a:xfrm>
            <a:off x="6119483" y="2102294"/>
            <a:ext cx="2832900" cy="2498700"/>
          </a:xfrm>
          <a:prstGeom prst="roundRect">
            <a:avLst>
              <a:gd name="adj" fmla="val 283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sp>
        <p:nvSpPr>
          <p:cNvPr id="4" name="Google Shape;154;p21">
            <a:extLst>
              <a:ext uri="{FF2B5EF4-FFF2-40B4-BE49-F238E27FC236}">
                <a16:creationId xmlns:a16="http://schemas.microsoft.com/office/drawing/2014/main" id="{B9B78C77-5870-22C2-558C-FB7AFEAC41DD}"/>
              </a:ext>
            </a:extLst>
          </p:cNvPr>
          <p:cNvSpPr/>
          <p:nvPr/>
        </p:nvSpPr>
        <p:spPr>
          <a:xfrm>
            <a:off x="6394133" y="1886413"/>
            <a:ext cx="2283600" cy="3483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Tabnine</a:t>
            </a:r>
            <a:endParaRPr sz="2100" b="1" dirty="0">
              <a:solidFill>
                <a:schemeClr val="lt1"/>
              </a:solidFill>
              <a:latin typeface="Microsoft Yahei"/>
              <a:ea typeface="Microsoft Yahei"/>
              <a:cs typeface="Microsoft Yahei"/>
              <a:sym typeface="Microsoft Yahei"/>
            </a:endParaRPr>
          </a:p>
        </p:txBody>
      </p:sp>
      <p:pic>
        <p:nvPicPr>
          <p:cNvPr id="6" name="图片 5">
            <a:extLst>
              <a:ext uri="{FF2B5EF4-FFF2-40B4-BE49-F238E27FC236}">
                <a16:creationId xmlns:a16="http://schemas.microsoft.com/office/drawing/2014/main" id="{E912048F-30A3-321C-84D7-DE637D7556C4}"/>
              </a:ext>
            </a:extLst>
          </p:cNvPr>
          <p:cNvPicPr>
            <a:picLocks noChangeAspect="1"/>
          </p:cNvPicPr>
          <p:nvPr/>
        </p:nvPicPr>
        <p:blipFill>
          <a:blip r:embed="rId3"/>
          <a:stretch>
            <a:fillRect/>
          </a:stretch>
        </p:blipFill>
        <p:spPr>
          <a:xfrm>
            <a:off x="612413" y="2422329"/>
            <a:ext cx="1991073" cy="1991073"/>
          </a:xfrm>
          <a:prstGeom prst="rect">
            <a:avLst/>
          </a:prstGeom>
        </p:spPr>
      </p:pic>
      <p:pic>
        <p:nvPicPr>
          <p:cNvPr id="7" name="图片 6">
            <a:extLst>
              <a:ext uri="{FF2B5EF4-FFF2-40B4-BE49-F238E27FC236}">
                <a16:creationId xmlns:a16="http://schemas.microsoft.com/office/drawing/2014/main" id="{FA6A74C7-C3C6-0ADA-ECB1-CD8AFED3590E}"/>
              </a:ext>
            </a:extLst>
          </p:cNvPr>
          <p:cNvPicPr>
            <a:picLocks noChangeAspect="1"/>
          </p:cNvPicPr>
          <p:nvPr/>
        </p:nvPicPr>
        <p:blipFill>
          <a:blip r:embed="rId4"/>
          <a:stretch>
            <a:fillRect/>
          </a:stretch>
        </p:blipFill>
        <p:spPr>
          <a:xfrm>
            <a:off x="3630931" y="2406076"/>
            <a:ext cx="2005332" cy="2005332"/>
          </a:xfrm>
          <a:prstGeom prst="rect">
            <a:avLst/>
          </a:prstGeom>
        </p:spPr>
      </p:pic>
      <p:pic>
        <p:nvPicPr>
          <p:cNvPr id="9" name="图片 8">
            <a:extLst>
              <a:ext uri="{FF2B5EF4-FFF2-40B4-BE49-F238E27FC236}">
                <a16:creationId xmlns:a16="http://schemas.microsoft.com/office/drawing/2014/main" id="{AC75CFCE-E666-26AE-194F-B4B943E0E1CE}"/>
              </a:ext>
            </a:extLst>
          </p:cNvPr>
          <p:cNvPicPr>
            <a:picLocks noChangeAspect="1"/>
          </p:cNvPicPr>
          <p:nvPr/>
        </p:nvPicPr>
        <p:blipFill>
          <a:blip r:embed="rId5"/>
          <a:stretch>
            <a:fillRect/>
          </a:stretch>
        </p:blipFill>
        <p:spPr>
          <a:xfrm>
            <a:off x="6540396" y="2422328"/>
            <a:ext cx="1991073" cy="19910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1950" y="102394"/>
            <a:ext cx="8410500" cy="46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
              <a:t>Background</a:t>
            </a:r>
            <a:endParaRPr dirty="0"/>
          </a:p>
        </p:txBody>
      </p:sp>
      <p:sp>
        <p:nvSpPr>
          <p:cNvPr id="163" name="Google Shape;163;p22"/>
          <p:cNvSpPr txBox="1">
            <a:spLocks noGrp="1"/>
          </p:cNvSpPr>
          <p:nvPr>
            <p:ph type="sldNum" idx="12"/>
          </p:nvPr>
        </p:nvSpPr>
        <p:spPr>
          <a:xfrm>
            <a:off x="7031360" y="4933950"/>
            <a:ext cx="2057400" cy="2097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165" name="Google Shape;165;p22"/>
          <p:cNvSpPr/>
          <p:nvPr/>
        </p:nvSpPr>
        <p:spPr>
          <a:xfrm>
            <a:off x="3630931" y="638622"/>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166" name="Google Shape;166;p22"/>
          <p:cNvSpPr/>
          <p:nvPr/>
        </p:nvSpPr>
        <p:spPr>
          <a:xfrm>
            <a:off x="361950" y="874799"/>
            <a:ext cx="8410500" cy="3550363"/>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167" name="Google Shape;167;p22"/>
          <p:cNvSpPr/>
          <p:nvPr/>
        </p:nvSpPr>
        <p:spPr>
          <a:xfrm>
            <a:off x="547550" y="638622"/>
            <a:ext cx="3083400"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a:solidFill>
                  <a:schemeClr val="lt1"/>
                </a:solidFill>
                <a:latin typeface="Microsoft Yahei"/>
                <a:ea typeface="Microsoft Yahei"/>
                <a:cs typeface="Microsoft Yahei"/>
                <a:sym typeface="Microsoft Yahei"/>
              </a:rPr>
              <a:t>Past Works</a:t>
            </a:r>
            <a:endParaRPr sz="1100" dirty="0"/>
          </a:p>
        </p:txBody>
      </p:sp>
      <p:sp>
        <p:nvSpPr>
          <p:cNvPr id="168" name="Google Shape;168;p22"/>
          <p:cNvSpPr txBox="1"/>
          <p:nvPr/>
        </p:nvSpPr>
        <p:spPr>
          <a:xfrm>
            <a:off x="547550" y="1100022"/>
            <a:ext cx="81936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t>Researches in the past focus on the performance of GitHub Copilot for general purpose programming, like building an application. </a:t>
            </a:r>
            <a:endParaRPr sz="1800" dirty="0"/>
          </a:p>
        </p:txBody>
      </p:sp>
      <p:sp>
        <p:nvSpPr>
          <p:cNvPr id="2" name="Google Shape;168;p22">
            <a:extLst>
              <a:ext uri="{FF2B5EF4-FFF2-40B4-BE49-F238E27FC236}">
                <a16:creationId xmlns:a16="http://schemas.microsoft.com/office/drawing/2014/main" id="{6436B28F-D272-3210-B82B-2D018721A72A}"/>
              </a:ext>
            </a:extLst>
          </p:cNvPr>
          <p:cNvSpPr txBox="1"/>
          <p:nvPr/>
        </p:nvSpPr>
        <p:spPr>
          <a:xfrm>
            <a:off x="547550" y="3795864"/>
            <a:ext cx="81936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t>But data analysis is different from general purpose programming…</a:t>
            </a:r>
            <a:endParaRPr sz="1800" dirty="0"/>
          </a:p>
        </p:txBody>
      </p:sp>
      <p:pic>
        <p:nvPicPr>
          <p:cNvPr id="6" name="图片 5">
            <a:extLst>
              <a:ext uri="{FF2B5EF4-FFF2-40B4-BE49-F238E27FC236}">
                <a16:creationId xmlns:a16="http://schemas.microsoft.com/office/drawing/2014/main" id="{B94EC280-DFC3-7C30-FF1C-C472FA06D647}"/>
              </a:ext>
            </a:extLst>
          </p:cNvPr>
          <p:cNvPicPr>
            <a:picLocks noChangeAspect="1"/>
          </p:cNvPicPr>
          <p:nvPr/>
        </p:nvPicPr>
        <p:blipFill>
          <a:blip r:embed="rId3"/>
          <a:stretch>
            <a:fillRect/>
          </a:stretch>
        </p:blipFill>
        <p:spPr>
          <a:xfrm>
            <a:off x="3778297" y="1678371"/>
            <a:ext cx="1576748" cy="1576748"/>
          </a:xfrm>
          <a:prstGeom prst="rect">
            <a:avLst/>
          </a:prstGeom>
        </p:spPr>
      </p:pic>
      <p:sp>
        <p:nvSpPr>
          <p:cNvPr id="7" name="文本框 6">
            <a:extLst>
              <a:ext uri="{FF2B5EF4-FFF2-40B4-BE49-F238E27FC236}">
                <a16:creationId xmlns:a16="http://schemas.microsoft.com/office/drawing/2014/main" id="{A2532729-34B4-1858-0B51-8F28537F2894}"/>
              </a:ext>
            </a:extLst>
          </p:cNvPr>
          <p:cNvSpPr txBox="1"/>
          <p:nvPr/>
        </p:nvSpPr>
        <p:spPr>
          <a:xfrm>
            <a:off x="3778297" y="2997862"/>
            <a:ext cx="1749667" cy="738664"/>
          </a:xfrm>
          <a:prstGeom prst="rect">
            <a:avLst/>
          </a:prstGeom>
          <a:noFill/>
        </p:spPr>
        <p:txBody>
          <a:bodyPr wrap="square" rtlCol="0">
            <a:spAutoFit/>
          </a:bodyPr>
          <a:lstStyle/>
          <a:p>
            <a:r>
              <a:rPr lang="en-US" altLang="zh-CN" dirty="0"/>
              <a:t>Can</a:t>
            </a:r>
            <a:r>
              <a:rPr lang="zh-CN" altLang="en-US" dirty="0"/>
              <a:t> </a:t>
            </a:r>
            <a:r>
              <a:rPr lang="en-US" altLang="zh-CN" dirty="0"/>
              <a:t>almost solve all fundamental algorithm problems</a:t>
            </a:r>
            <a:endParaRPr lang="zh-CN" altLang="en-US" dirty="0"/>
          </a:p>
        </p:txBody>
      </p:sp>
      <p:pic>
        <p:nvPicPr>
          <p:cNvPr id="9" name="图片 8">
            <a:extLst>
              <a:ext uri="{FF2B5EF4-FFF2-40B4-BE49-F238E27FC236}">
                <a16:creationId xmlns:a16="http://schemas.microsoft.com/office/drawing/2014/main" id="{D72E6390-64A5-B540-81C9-AC9D084BFD08}"/>
              </a:ext>
            </a:extLst>
          </p:cNvPr>
          <p:cNvPicPr>
            <a:picLocks noChangeAspect="1"/>
          </p:cNvPicPr>
          <p:nvPr/>
        </p:nvPicPr>
        <p:blipFill>
          <a:blip r:embed="rId4"/>
          <a:stretch>
            <a:fillRect/>
          </a:stretch>
        </p:blipFill>
        <p:spPr>
          <a:xfrm>
            <a:off x="1559253" y="1907221"/>
            <a:ext cx="1159238" cy="1159238"/>
          </a:xfrm>
          <a:prstGeom prst="rect">
            <a:avLst/>
          </a:prstGeom>
        </p:spPr>
      </p:pic>
      <p:sp>
        <p:nvSpPr>
          <p:cNvPr id="10" name="文本框 9">
            <a:extLst>
              <a:ext uri="{FF2B5EF4-FFF2-40B4-BE49-F238E27FC236}">
                <a16:creationId xmlns:a16="http://schemas.microsoft.com/office/drawing/2014/main" id="{60BC7163-23F4-70FB-9BC3-22A41AE0ABA7}"/>
              </a:ext>
            </a:extLst>
          </p:cNvPr>
          <p:cNvSpPr txBox="1"/>
          <p:nvPr/>
        </p:nvSpPr>
        <p:spPr>
          <a:xfrm>
            <a:off x="969818" y="2997862"/>
            <a:ext cx="2300328" cy="738664"/>
          </a:xfrm>
          <a:prstGeom prst="rect">
            <a:avLst/>
          </a:prstGeom>
          <a:noFill/>
        </p:spPr>
        <p:txBody>
          <a:bodyPr wrap="square" rtlCol="0">
            <a:spAutoFit/>
          </a:bodyPr>
          <a:lstStyle/>
          <a:p>
            <a:r>
              <a:rPr lang="en-US" altLang="zh-CN" dirty="0"/>
              <a:t>Can be helpful 61% ~ 91% of the time depending on language used</a:t>
            </a:r>
            <a:endParaRPr lang="zh-CN" altLang="en-US" dirty="0"/>
          </a:p>
        </p:txBody>
      </p:sp>
      <p:pic>
        <p:nvPicPr>
          <p:cNvPr id="12" name="图片 11">
            <a:extLst>
              <a:ext uri="{FF2B5EF4-FFF2-40B4-BE49-F238E27FC236}">
                <a16:creationId xmlns:a16="http://schemas.microsoft.com/office/drawing/2014/main" id="{12EC7DE1-B344-9564-C6FE-9BFFC4725152}"/>
              </a:ext>
            </a:extLst>
          </p:cNvPr>
          <p:cNvPicPr>
            <a:picLocks noChangeAspect="1"/>
          </p:cNvPicPr>
          <p:nvPr/>
        </p:nvPicPr>
        <p:blipFill>
          <a:blip r:embed="rId5"/>
          <a:stretch>
            <a:fillRect/>
          </a:stretch>
        </p:blipFill>
        <p:spPr>
          <a:xfrm>
            <a:off x="6591260" y="1970001"/>
            <a:ext cx="993487" cy="993487"/>
          </a:xfrm>
          <a:prstGeom prst="rect">
            <a:avLst/>
          </a:prstGeom>
        </p:spPr>
      </p:pic>
      <p:sp>
        <p:nvSpPr>
          <p:cNvPr id="13" name="文本框 12">
            <a:extLst>
              <a:ext uri="{FF2B5EF4-FFF2-40B4-BE49-F238E27FC236}">
                <a16:creationId xmlns:a16="http://schemas.microsoft.com/office/drawing/2014/main" id="{C180A1E5-6091-9455-15EB-5CC664CAF55E}"/>
              </a:ext>
            </a:extLst>
          </p:cNvPr>
          <p:cNvSpPr txBox="1"/>
          <p:nvPr/>
        </p:nvSpPr>
        <p:spPr>
          <a:xfrm>
            <a:off x="6213169" y="3018742"/>
            <a:ext cx="2019830" cy="738664"/>
          </a:xfrm>
          <a:prstGeom prst="rect">
            <a:avLst/>
          </a:prstGeom>
          <a:noFill/>
        </p:spPr>
        <p:txBody>
          <a:bodyPr wrap="square" rtlCol="0">
            <a:spAutoFit/>
          </a:bodyPr>
          <a:lstStyle/>
          <a:p>
            <a:r>
              <a:rPr lang="en-US" altLang="zh-CN" dirty="0"/>
              <a:t>Can save the programmers some time in some cases</a:t>
            </a:r>
            <a:endParaRPr lang="zh-CN" altLang="en-US" dirty="0"/>
          </a:p>
        </p:txBody>
      </p:sp>
      <p:sp>
        <p:nvSpPr>
          <p:cNvPr id="14" name="文本框 13">
            <a:extLst>
              <a:ext uri="{FF2B5EF4-FFF2-40B4-BE49-F238E27FC236}">
                <a16:creationId xmlns:a16="http://schemas.microsoft.com/office/drawing/2014/main" id="{A7491494-5477-9C47-6C68-10811D485E5D}"/>
              </a:ext>
            </a:extLst>
          </p:cNvPr>
          <p:cNvSpPr txBox="1"/>
          <p:nvPr/>
        </p:nvSpPr>
        <p:spPr>
          <a:xfrm>
            <a:off x="280572" y="4472285"/>
            <a:ext cx="7889868" cy="461665"/>
          </a:xfrm>
          <a:prstGeom prst="rect">
            <a:avLst/>
          </a:prstGeom>
          <a:noFill/>
        </p:spPr>
        <p:txBody>
          <a:bodyPr wrap="square" rtlCol="0">
            <a:spAutoFit/>
          </a:bodyPr>
          <a:lstStyle/>
          <a:p>
            <a:r>
              <a:rPr lang="en-US" altLang="zh-CN" sz="600" dirty="0"/>
              <a:t>[Nhan Nguyen and Sarah </a:t>
            </a:r>
            <a:r>
              <a:rPr lang="en-US" altLang="zh-CN" sz="600" dirty="0" err="1"/>
              <a:t>Nadi</a:t>
            </a:r>
            <a:r>
              <a:rPr lang="en-US" altLang="zh-CN" sz="600" dirty="0"/>
              <a:t>. 2022. An Empirical Evaluation of GitHub Copilot’s Code Suggestions. In Proceedings of the 19th International Conference on Mining Software Repositories (Pittsburgh, Pennsylvania) (MSR ’22)]</a:t>
            </a:r>
            <a:br>
              <a:rPr lang="en-US" altLang="zh-CN" sz="600" dirty="0"/>
            </a:br>
            <a:r>
              <a:rPr lang="en-US" altLang="zh-CN" sz="600" dirty="0"/>
              <a:t>[</a:t>
            </a:r>
            <a:r>
              <a:rPr lang="en-US" altLang="zh-CN" sz="600" dirty="0" err="1"/>
              <a:t>Arghavan</a:t>
            </a:r>
            <a:r>
              <a:rPr lang="en-US" altLang="zh-CN" sz="600" dirty="0"/>
              <a:t> Moradi </a:t>
            </a:r>
            <a:r>
              <a:rPr lang="en-US" altLang="zh-CN" sz="600" dirty="0" err="1"/>
              <a:t>Dakhel</a:t>
            </a:r>
            <a:r>
              <a:rPr lang="en-US" altLang="zh-CN" sz="600" dirty="0"/>
              <a:t>, Vahid </a:t>
            </a:r>
            <a:r>
              <a:rPr lang="en-US" altLang="zh-CN" sz="600" dirty="0" err="1"/>
              <a:t>Majdinasab</a:t>
            </a:r>
            <a:r>
              <a:rPr lang="en-US" altLang="zh-CN" sz="600" dirty="0"/>
              <a:t>, Amin </a:t>
            </a:r>
            <a:r>
              <a:rPr lang="en-US" altLang="zh-CN" sz="600" dirty="0" err="1"/>
              <a:t>Nikanjam</a:t>
            </a:r>
            <a:r>
              <a:rPr lang="en-US" altLang="zh-CN" sz="600" dirty="0"/>
              <a:t>, </a:t>
            </a:r>
            <a:r>
              <a:rPr lang="en-US" altLang="zh-CN" sz="600" dirty="0" err="1"/>
              <a:t>Foutse</a:t>
            </a:r>
            <a:r>
              <a:rPr lang="en-US" altLang="zh-CN" sz="600" dirty="0"/>
              <a:t> </a:t>
            </a:r>
            <a:r>
              <a:rPr lang="en-US" altLang="zh-CN" sz="600" dirty="0" err="1"/>
              <a:t>Khomh</a:t>
            </a:r>
            <a:r>
              <a:rPr lang="en-US" altLang="zh-CN" sz="600" dirty="0"/>
              <a:t>, Michel C. Desmarais, Zhen Ming, and Jiang. 2022. GitHub Copilot AI pair programmer: Asset or </a:t>
            </a:r>
            <a:r>
              <a:rPr lang="en-US" altLang="zh-CN" sz="600" dirty="0" err="1"/>
              <a:t>Liabilit</a:t>
            </a:r>
            <a:r>
              <a:rPr lang="en-US" altLang="zh-CN" sz="600" dirty="0"/>
              <a:t>]</a:t>
            </a:r>
          </a:p>
          <a:p>
            <a:r>
              <a:rPr lang="en-US" altLang="zh-CN" sz="600" dirty="0"/>
              <a:t>[</a:t>
            </a:r>
            <a:r>
              <a:rPr lang="en-US" altLang="zh-CN" sz="600" dirty="0" err="1"/>
              <a:t>Priyan</a:t>
            </a:r>
            <a:r>
              <a:rPr lang="en-US" altLang="zh-CN" sz="600" dirty="0"/>
              <a:t> </a:t>
            </a:r>
            <a:r>
              <a:rPr lang="en-US" altLang="zh-CN" sz="600" dirty="0" err="1"/>
              <a:t>Vaithilingam</a:t>
            </a:r>
            <a:r>
              <a:rPr lang="en-US" altLang="zh-CN" sz="600" dirty="0"/>
              <a:t>, </a:t>
            </a:r>
            <a:r>
              <a:rPr lang="en-US" altLang="zh-CN" sz="600" dirty="0" err="1"/>
              <a:t>Tianyi</a:t>
            </a:r>
            <a:r>
              <a:rPr lang="en-US" altLang="zh-CN" sz="600" dirty="0"/>
              <a:t> Zhang, and Elena L. Glassman. 2022. Expectation vs. Experience: Evaluating the Usability of Code Generation Tools Powered by Large Language Models. In Extended Abstracts of the 2022 CHI Conference on Human Factors in Computing Systems (New Orleans, LA, USA) (CHI EA ’22)]</a:t>
            </a:r>
            <a:endParaRPr lang="zh-CN" altLang="en-US" sz="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72"/>
        <p:cNvGrpSpPr/>
        <p:nvPr/>
      </p:nvGrpSpPr>
      <p:grpSpPr>
        <a:xfrm>
          <a:off x="0" y="0"/>
          <a:ext cx="0" cy="0"/>
          <a:chOff x="0" y="0"/>
          <a:chExt cx="0" cy="0"/>
        </a:xfrm>
      </p:grpSpPr>
      <p:sp>
        <p:nvSpPr>
          <p:cNvPr id="15" name="Google Shape;165;p22">
            <a:extLst>
              <a:ext uri="{FF2B5EF4-FFF2-40B4-BE49-F238E27FC236}">
                <a16:creationId xmlns:a16="http://schemas.microsoft.com/office/drawing/2014/main" id="{60F974E3-3CB5-154B-2FC3-AF1DAE75D2D9}"/>
              </a:ext>
            </a:extLst>
          </p:cNvPr>
          <p:cNvSpPr/>
          <p:nvPr/>
        </p:nvSpPr>
        <p:spPr>
          <a:xfrm>
            <a:off x="3630931" y="638622"/>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a:solidFill>
                <a:srgbClr val="FFFFFF"/>
              </a:solidFill>
              <a:latin typeface="SimHei"/>
              <a:ea typeface="SimHei"/>
              <a:cs typeface="SimHei"/>
              <a:sym typeface="SimHei"/>
            </a:endParaRPr>
          </a:p>
        </p:txBody>
      </p:sp>
      <p:sp>
        <p:nvSpPr>
          <p:cNvPr id="12" name="Google Shape;166;p22">
            <a:extLst>
              <a:ext uri="{FF2B5EF4-FFF2-40B4-BE49-F238E27FC236}">
                <a16:creationId xmlns:a16="http://schemas.microsoft.com/office/drawing/2014/main" id="{6C404EE6-D1A4-ECF1-E2BE-653357B7B5F5}"/>
              </a:ext>
            </a:extLst>
          </p:cNvPr>
          <p:cNvSpPr/>
          <p:nvPr/>
        </p:nvSpPr>
        <p:spPr>
          <a:xfrm>
            <a:off x="361950" y="874800"/>
            <a:ext cx="8410500" cy="3835000"/>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14" name="Google Shape;167;p22">
            <a:extLst>
              <a:ext uri="{FF2B5EF4-FFF2-40B4-BE49-F238E27FC236}">
                <a16:creationId xmlns:a16="http://schemas.microsoft.com/office/drawing/2014/main" id="{AF4A3C21-7B90-BE5B-ACA6-2443ACA0C3D7}"/>
              </a:ext>
            </a:extLst>
          </p:cNvPr>
          <p:cNvSpPr/>
          <p:nvPr/>
        </p:nvSpPr>
        <p:spPr>
          <a:xfrm>
            <a:off x="547550" y="638622"/>
            <a:ext cx="3083400"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Question</a:t>
            </a:r>
            <a:endParaRPr sz="1100" dirty="0"/>
          </a:p>
        </p:txBody>
      </p:sp>
      <p:sp>
        <p:nvSpPr>
          <p:cNvPr id="173" name="Google Shape;173;p23"/>
          <p:cNvSpPr txBox="1">
            <a:spLocks noGrp="1"/>
          </p:cNvSpPr>
          <p:nvPr>
            <p:ph type="title"/>
          </p:nvPr>
        </p:nvSpPr>
        <p:spPr>
          <a:xfrm>
            <a:off x="361950" y="102394"/>
            <a:ext cx="8410500" cy="46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
              <a:t>Background</a:t>
            </a:r>
            <a:endParaRPr/>
          </a:p>
        </p:txBody>
      </p:sp>
      <p:sp>
        <p:nvSpPr>
          <p:cNvPr id="177" name="Google Shape;177;p23"/>
          <p:cNvSpPr txBox="1">
            <a:spLocks noGrp="1"/>
          </p:cNvSpPr>
          <p:nvPr>
            <p:ph type="sldNum" idx="12"/>
          </p:nvPr>
        </p:nvSpPr>
        <p:spPr>
          <a:xfrm>
            <a:off x="7031360" y="4933950"/>
            <a:ext cx="2057400" cy="2097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8" name="Google Shape;144;p21">
            <a:extLst>
              <a:ext uri="{FF2B5EF4-FFF2-40B4-BE49-F238E27FC236}">
                <a16:creationId xmlns:a16="http://schemas.microsoft.com/office/drawing/2014/main" id="{47452A64-D9BD-E5D1-8231-270A6DF4FAB2}"/>
              </a:ext>
            </a:extLst>
          </p:cNvPr>
          <p:cNvSpPr/>
          <p:nvPr/>
        </p:nvSpPr>
        <p:spPr>
          <a:xfrm>
            <a:off x="4102659" y="1405483"/>
            <a:ext cx="79422" cy="223887"/>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a:solidFill>
                <a:srgbClr val="FFFFFF"/>
              </a:solidFill>
              <a:latin typeface="SimHei"/>
              <a:ea typeface="SimHei"/>
              <a:cs typeface="SimHei"/>
              <a:sym typeface="SimHei"/>
            </a:endParaRPr>
          </a:p>
        </p:txBody>
      </p:sp>
      <p:sp>
        <p:nvSpPr>
          <p:cNvPr id="29" name="Google Shape;145;p21">
            <a:extLst>
              <a:ext uri="{FF2B5EF4-FFF2-40B4-BE49-F238E27FC236}">
                <a16:creationId xmlns:a16="http://schemas.microsoft.com/office/drawing/2014/main" id="{3B82D789-DEEA-F556-7852-2115F247F30D}"/>
              </a:ext>
            </a:extLst>
          </p:cNvPr>
          <p:cNvSpPr/>
          <p:nvPr/>
        </p:nvSpPr>
        <p:spPr>
          <a:xfrm>
            <a:off x="727018" y="1584989"/>
            <a:ext cx="3780000" cy="2599084"/>
          </a:xfrm>
          <a:prstGeom prst="roundRect">
            <a:avLst>
              <a:gd name="adj" fmla="val 283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 name="Google Shape;146;p21">
            <a:extLst>
              <a:ext uri="{FF2B5EF4-FFF2-40B4-BE49-F238E27FC236}">
                <a16:creationId xmlns:a16="http://schemas.microsoft.com/office/drawing/2014/main" id="{B59ADE11-BEDE-A743-AEE0-01091675E35B}"/>
              </a:ext>
            </a:extLst>
          </p:cNvPr>
          <p:cNvSpPr/>
          <p:nvPr/>
        </p:nvSpPr>
        <p:spPr>
          <a:xfrm>
            <a:off x="1131378" y="1405483"/>
            <a:ext cx="2971281" cy="329696"/>
          </a:xfrm>
          <a:prstGeom prst="rect">
            <a:avLst/>
          </a:prstGeom>
          <a:solidFill>
            <a:schemeClr val="accent6">
              <a:lumMod val="75000"/>
              <a:lumOff val="25000"/>
            </a:schemeClr>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Data Analysis</a:t>
            </a:r>
            <a:endParaRPr sz="2100" b="1" dirty="0">
              <a:solidFill>
                <a:schemeClr val="lt1"/>
              </a:solidFill>
              <a:latin typeface="Microsoft Yahei"/>
              <a:ea typeface="Microsoft Yahei"/>
              <a:cs typeface="Microsoft Yahei"/>
              <a:sym typeface="Microsoft Yahei"/>
            </a:endParaRPr>
          </a:p>
        </p:txBody>
      </p:sp>
      <p:sp>
        <p:nvSpPr>
          <p:cNvPr id="31" name="矩形: 圆角 30">
            <a:extLst>
              <a:ext uri="{FF2B5EF4-FFF2-40B4-BE49-F238E27FC236}">
                <a16:creationId xmlns:a16="http://schemas.microsoft.com/office/drawing/2014/main" id="{87A373ED-DCC7-A22D-BA85-44A0F569274F}"/>
              </a:ext>
            </a:extLst>
          </p:cNvPr>
          <p:cNvSpPr/>
          <p:nvPr/>
        </p:nvSpPr>
        <p:spPr>
          <a:xfrm>
            <a:off x="938725" y="1905665"/>
            <a:ext cx="3356586" cy="42596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微软雅黑" panose="020B0503020204020204" pitchFamily="34" charset="-122"/>
                <a:ea typeface="微软雅黑" panose="020B0503020204020204" pitchFamily="34" charset="-122"/>
              </a:rPr>
              <a:t>Data Driven Approach</a:t>
            </a:r>
            <a:endParaRPr lang="zh-CN" altLang="en-US" sz="1800" dirty="0">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EE3DFA85-153E-2D77-F4A4-1FABCE69EB25}"/>
              </a:ext>
            </a:extLst>
          </p:cNvPr>
          <p:cNvSpPr/>
          <p:nvPr/>
        </p:nvSpPr>
        <p:spPr>
          <a:xfrm>
            <a:off x="938725" y="2666599"/>
            <a:ext cx="3356586" cy="42596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微软雅黑" panose="020B0503020204020204" pitchFamily="34" charset="-122"/>
                <a:ea typeface="微软雅黑" panose="020B0503020204020204" pitchFamily="34" charset="-122"/>
              </a:rPr>
              <a:t>“To DIG”</a:t>
            </a:r>
            <a:endParaRPr lang="zh-CN" altLang="en-US" sz="1800" dirty="0">
              <a:latin typeface="微软雅黑" panose="020B0503020204020204" pitchFamily="34" charset="-122"/>
              <a:ea typeface="微软雅黑" panose="020B0503020204020204" pitchFamily="34" charset="-122"/>
            </a:endParaRPr>
          </a:p>
        </p:txBody>
      </p:sp>
      <p:sp>
        <p:nvSpPr>
          <p:cNvPr id="20" name="Google Shape;144;p21">
            <a:extLst>
              <a:ext uri="{FF2B5EF4-FFF2-40B4-BE49-F238E27FC236}">
                <a16:creationId xmlns:a16="http://schemas.microsoft.com/office/drawing/2014/main" id="{E4CE5291-83DA-FA28-2A2B-1F0C8362B720}"/>
              </a:ext>
            </a:extLst>
          </p:cNvPr>
          <p:cNvSpPr/>
          <p:nvPr/>
        </p:nvSpPr>
        <p:spPr>
          <a:xfrm>
            <a:off x="8204077" y="1415740"/>
            <a:ext cx="88910" cy="232138"/>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a:solidFill>
                <a:srgbClr val="FFFFFF"/>
              </a:solidFill>
              <a:latin typeface="SimHei"/>
              <a:ea typeface="SimHei"/>
              <a:cs typeface="SimHei"/>
              <a:sym typeface="SimHei"/>
            </a:endParaRPr>
          </a:p>
        </p:txBody>
      </p:sp>
      <p:sp>
        <p:nvSpPr>
          <p:cNvPr id="21" name="Google Shape;145;p21">
            <a:extLst>
              <a:ext uri="{FF2B5EF4-FFF2-40B4-BE49-F238E27FC236}">
                <a16:creationId xmlns:a16="http://schemas.microsoft.com/office/drawing/2014/main" id="{207578F0-20E0-7BE7-BD06-561CEC5B14F3}"/>
              </a:ext>
            </a:extLst>
          </p:cNvPr>
          <p:cNvSpPr/>
          <p:nvPr/>
        </p:nvSpPr>
        <p:spPr>
          <a:xfrm>
            <a:off x="4636982" y="1584989"/>
            <a:ext cx="3780000" cy="2599084"/>
          </a:xfrm>
          <a:prstGeom prst="roundRect">
            <a:avLst>
              <a:gd name="adj" fmla="val 283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2" name="Google Shape;146;p21">
            <a:extLst>
              <a:ext uri="{FF2B5EF4-FFF2-40B4-BE49-F238E27FC236}">
                <a16:creationId xmlns:a16="http://schemas.microsoft.com/office/drawing/2014/main" id="{3CA055CD-4431-CED0-D1F1-2221D91CF471}"/>
              </a:ext>
            </a:extLst>
          </p:cNvPr>
          <p:cNvSpPr/>
          <p:nvPr/>
        </p:nvSpPr>
        <p:spPr>
          <a:xfrm>
            <a:off x="4849889" y="1420452"/>
            <a:ext cx="3354187" cy="329696"/>
          </a:xfrm>
          <a:prstGeom prst="rect">
            <a:avLst/>
          </a:prstGeom>
          <a:solidFill>
            <a:schemeClr val="accent3"/>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US" sz="2100" b="1" dirty="0">
                <a:solidFill>
                  <a:schemeClr val="lt1"/>
                </a:solidFill>
                <a:latin typeface="Microsoft Yahei"/>
                <a:ea typeface="Microsoft Yahei"/>
                <a:cs typeface="Microsoft Yahei"/>
                <a:sym typeface="Microsoft Yahei"/>
              </a:rPr>
              <a:t>General Programming</a:t>
            </a:r>
            <a:endParaRPr sz="2100" b="1" dirty="0">
              <a:solidFill>
                <a:schemeClr val="lt1"/>
              </a:solidFill>
              <a:latin typeface="Microsoft Yahei"/>
              <a:ea typeface="Microsoft Yahei"/>
              <a:cs typeface="Microsoft Yahei"/>
              <a:sym typeface="Microsoft Yahei"/>
            </a:endParaRPr>
          </a:p>
        </p:txBody>
      </p:sp>
      <p:sp>
        <p:nvSpPr>
          <p:cNvPr id="33" name="矩形: 圆角 32">
            <a:extLst>
              <a:ext uri="{FF2B5EF4-FFF2-40B4-BE49-F238E27FC236}">
                <a16:creationId xmlns:a16="http://schemas.microsoft.com/office/drawing/2014/main" id="{424B04DC-EEA2-F7C6-09C6-CC1F97D23DEF}"/>
              </a:ext>
            </a:extLst>
          </p:cNvPr>
          <p:cNvSpPr/>
          <p:nvPr/>
        </p:nvSpPr>
        <p:spPr>
          <a:xfrm>
            <a:off x="4847490" y="1904566"/>
            <a:ext cx="3356586" cy="42596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微软雅黑" panose="020B0503020204020204" pitchFamily="34" charset="-122"/>
                <a:ea typeface="微软雅黑" panose="020B0503020204020204" pitchFamily="34" charset="-122"/>
              </a:rPr>
              <a:t>Target Driven Approach</a:t>
            </a:r>
            <a:endParaRPr lang="zh-CN" altLang="en-US" sz="1800" dirty="0">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E696F5BD-5309-4828-4088-6BBCD9877B87}"/>
              </a:ext>
            </a:extLst>
          </p:cNvPr>
          <p:cNvSpPr/>
          <p:nvPr/>
        </p:nvSpPr>
        <p:spPr>
          <a:xfrm>
            <a:off x="4847490" y="2677055"/>
            <a:ext cx="3356586" cy="42596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微软雅黑" panose="020B0503020204020204" pitchFamily="34" charset="-122"/>
                <a:ea typeface="微软雅黑" panose="020B0503020204020204" pitchFamily="34" charset="-122"/>
              </a:rPr>
              <a:t>“To BUILD”</a:t>
            </a:r>
            <a:endParaRPr lang="zh-CN" altLang="en-US" sz="1800" dirty="0">
              <a:latin typeface="微软雅黑" panose="020B0503020204020204" pitchFamily="34" charset="-122"/>
              <a:ea typeface="微软雅黑" panose="020B0503020204020204" pitchFamily="34" charset="-122"/>
            </a:endParaRPr>
          </a:p>
        </p:txBody>
      </p:sp>
      <p:sp>
        <p:nvSpPr>
          <p:cNvPr id="16" name="矩形: 圆角 15">
            <a:extLst>
              <a:ext uri="{FF2B5EF4-FFF2-40B4-BE49-F238E27FC236}">
                <a16:creationId xmlns:a16="http://schemas.microsoft.com/office/drawing/2014/main" id="{9CB9B242-9D41-EDCA-C7BA-E6FCB10D9690}"/>
              </a:ext>
            </a:extLst>
          </p:cNvPr>
          <p:cNvSpPr/>
          <p:nvPr/>
        </p:nvSpPr>
        <p:spPr>
          <a:xfrm>
            <a:off x="938725" y="3427534"/>
            <a:ext cx="3356586" cy="42596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微软雅黑" panose="020B0503020204020204" pitchFamily="34" charset="-122"/>
                <a:ea typeface="微软雅黑" panose="020B0503020204020204" pitchFamily="34" charset="-122"/>
              </a:rPr>
              <a:t>Focus more on outputs</a:t>
            </a:r>
            <a:endParaRPr lang="zh-CN" altLang="en-US" sz="1800" dirty="0">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A465AD57-295B-8D5C-5252-A2FC278F8442}"/>
              </a:ext>
            </a:extLst>
          </p:cNvPr>
          <p:cNvSpPr/>
          <p:nvPr/>
        </p:nvSpPr>
        <p:spPr>
          <a:xfrm>
            <a:off x="4847490" y="3427534"/>
            <a:ext cx="3356586" cy="42596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微软雅黑" panose="020B0503020204020204" pitchFamily="34" charset="-122"/>
                <a:ea typeface="微软雅黑" panose="020B0503020204020204" pitchFamily="34" charset="-122"/>
              </a:rPr>
              <a:t>Focus more on algorithms</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5" name="Google Shape;165;p22">
            <a:extLst>
              <a:ext uri="{FF2B5EF4-FFF2-40B4-BE49-F238E27FC236}">
                <a16:creationId xmlns:a16="http://schemas.microsoft.com/office/drawing/2014/main" id="{60F974E3-3CB5-154B-2FC3-AF1DAE75D2D9}"/>
              </a:ext>
            </a:extLst>
          </p:cNvPr>
          <p:cNvSpPr/>
          <p:nvPr/>
        </p:nvSpPr>
        <p:spPr>
          <a:xfrm>
            <a:off x="3630931" y="638622"/>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a:solidFill>
                <a:srgbClr val="FFFFFF"/>
              </a:solidFill>
              <a:latin typeface="SimHei"/>
              <a:ea typeface="SimHei"/>
              <a:cs typeface="SimHei"/>
              <a:sym typeface="SimHei"/>
            </a:endParaRPr>
          </a:p>
        </p:txBody>
      </p:sp>
      <p:sp>
        <p:nvSpPr>
          <p:cNvPr id="12" name="Google Shape;166;p22">
            <a:extLst>
              <a:ext uri="{FF2B5EF4-FFF2-40B4-BE49-F238E27FC236}">
                <a16:creationId xmlns:a16="http://schemas.microsoft.com/office/drawing/2014/main" id="{6C404EE6-D1A4-ECF1-E2BE-653357B7B5F5}"/>
              </a:ext>
            </a:extLst>
          </p:cNvPr>
          <p:cNvSpPr/>
          <p:nvPr/>
        </p:nvSpPr>
        <p:spPr>
          <a:xfrm>
            <a:off x="361950" y="874800"/>
            <a:ext cx="8410500" cy="3835000"/>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14" name="Google Shape;167;p22">
            <a:extLst>
              <a:ext uri="{FF2B5EF4-FFF2-40B4-BE49-F238E27FC236}">
                <a16:creationId xmlns:a16="http://schemas.microsoft.com/office/drawing/2014/main" id="{AF4A3C21-7B90-BE5B-ACA6-2443ACA0C3D7}"/>
              </a:ext>
            </a:extLst>
          </p:cNvPr>
          <p:cNvSpPr/>
          <p:nvPr/>
        </p:nvSpPr>
        <p:spPr>
          <a:xfrm>
            <a:off x="547550" y="638622"/>
            <a:ext cx="3083400"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Question</a:t>
            </a:r>
            <a:endParaRPr sz="1100" dirty="0"/>
          </a:p>
        </p:txBody>
      </p:sp>
      <p:sp>
        <p:nvSpPr>
          <p:cNvPr id="173" name="Google Shape;173;p23"/>
          <p:cNvSpPr txBox="1">
            <a:spLocks noGrp="1"/>
          </p:cNvSpPr>
          <p:nvPr>
            <p:ph type="title"/>
          </p:nvPr>
        </p:nvSpPr>
        <p:spPr>
          <a:xfrm>
            <a:off x="361950" y="102394"/>
            <a:ext cx="8410500" cy="46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
              <a:t>Background</a:t>
            </a:r>
            <a:endParaRPr/>
          </a:p>
        </p:txBody>
      </p:sp>
      <p:sp>
        <p:nvSpPr>
          <p:cNvPr id="177" name="Google Shape;177;p23"/>
          <p:cNvSpPr txBox="1">
            <a:spLocks noGrp="1"/>
          </p:cNvSpPr>
          <p:nvPr>
            <p:ph type="sldNum" idx="12"/>
          </p:nvPr>
        </p:nvSpPr>
        <p:spPr>
          <a:xfrm>
            <a:off x="7031360" y="4933950"/>
            <a:ext cx="2057400" cy="2097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8" name="Google Shape;144;p21">
            <a:extLst>
              <a:ext uri="{FF2B5EF4-FFF2-40B4-BE49-F238E27FC236}">
                <a16:creationId xmlns:a16="http://schemas.microsoft.com/office/drawing/2014/main" id="{47452A64-D9BD-E5D1-8231-270A6DF4FAB2}"/>
              </a:ext>
            </a:extLst>
          </p:cNvPr>
          <p:cNvSpPr/>
          <p:nvPr/>
        </p:nvSpPr>
        <p:spPr>
          <a:xfrm>
            <a:off x="4102659" y="1405483"/>
            <a:ext cx="79422" cy="223887"/>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a:solidFill>
                <a:srgbClr val="FFFFFF"/>
              </a:solidFill>
              <a:latin typeface="SimHei"/>
              <a:ea typeface="SimHei"/>
              <a:cs typeface="SimHei"/>
              <a:sym typeface="SimHei"/>
            </a:endParaRPr>
          </a:p>
        </p:txBody>
      </p:sp>
      <p:sp>
        <p:nvSpPr>
          <p:cNvPr id="29" name="Google Shape;145;p21">
            <a:extLst>
              <a:ext uri="{FF2B5EF4-FFF2-40B4-BE49-F238E27FC236}">
                <a16:creationId xmlns:a16="http://schemas.microsoft.com/office/drawing/2014/main" id="{3B82D789-DEEA-F556-7852-2115F247F30D}"/>
              </a:ext>
            </a:extLst>
          </p:cNvPr>
          <p:cNvSpPr/>
          <p:nvPr/>
        </p:nvSpPr>
        <p:spPr>
          <a:xfrm>
            <a:off x="727018" y="1584989"/>
            <a:ext cx="3780000" cy="2599084"/>
          </a:xfrm>
          <a:prstGeom prst="roundRect">
            <a:avLst>
              <a:gd name="adj" fmla="val 283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 name="Google Shape;146;p21">
            <a:extLst>
              <a:ext uri="{FF2B5EF4-FFF2-40B4-BE49-F238E27FC236}">
                <a16:creationId xmlns:a16="http://schemas.microsoft.com/office/drawing/2014/main" id="{B59ADE11-BEDE-A743-AEE0-01091675E35B}"/>
              </a:ext>
            </a:extLst>
          </p:cNvPr>
          <p:cNvSpPr/>
          <p:nvPr/>
        </p:nvSpPr>
        <p:spPr>
          <a:xfrm>
            <a:off x="1131378" y="1405483"/>
            <a:ext cx="2971281" cy="329696"/>
          </a:xfrm>
          <a:prstGeom prst="rect">
            <a:avLst/>
          </a:prstGeom>
          <a:solidFill>
            <a:schemeClr val="accent6">
              <a:lumMod val="75000"/>
              <a:lumOff val="25000"/>
            </a:schemeClr>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Data Analysis</a:t>
            </a:r>
            <a:endParaRPr sz="2100" b="1" dirty="0">
              <a:solidFill>
                <a:schemeClr val="lt1"/>
              </a:solidFill>
              <a:latin typeface="Microsoft Yahei"/>
              <a:ea typeface="Microsoft Yahei"/>
              <a:cs typeface="Microsoft Yahei"/>
              <a:sym typeface="Microsoft Yahei"/>
            </a:endParaRPr>
          </a:p>
        </p:txBody>
      </p:sp>
      <p:sp>
        <p:nvSpPr>
          <p:cNvPr id="20" name="Google Shape;144;p21">
            <a:extLst>
              <a:ext uri="{FF2B5EF4-FFF2-40B4-BE49-F238E27FC236}">
                <a16:creationId xmlns:a16="http://schemas.microsoft.com/office/drawing/2014/main" id="{E4CE5291-83DA-FA28-2A2B-1F0C8362B720}"/>
              </a:ext>
            </a:extLst>
          </p:cNvPr>
          <p:cNvSpPr/>
          <p:nvPr/>
        </p:nvSpPr>
        <p:spPr>
          <a:xfrm>
            <a:off x="8204077" y="1415740"/>
            <a:ext cx="88910" cy="232138"/>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a:solidFill>
                <a:srgbClr val="FFFFFF"/>
              </a:solidFill>
              <a:latin typeface="SimHei"/>
              <a:ea typeface="SimHei"/>
              <a:cs typeface="SimHei"/>
              <a:sym typeface="SimHei"/>
            </a:endParaRPr>
          </a:p>
        </p:txBody>
      </p:sp>
      <p:sp>
        <p:nvSpPr>
          <p:cNvPr id="21" name="Google Shape;145;p21">
            <a:extLst>
              <a:ext uri="{FF2B5EF4-FFF2-40B4-BE49-F238E27FC236}">
                <a16:creationId xmlns:a16="http://schemas.microsoft.com/office/drawing/2014/main" id="{207578F0-20E0-7BE7-BD06-561CEC5B14F3}"/>
              </a:ext>
            </a:extLst>
          </p:cNvPr>
          <p:cNvSpPr/>
          <p:nvPr/>
        </p:nvSpPr>
        <p:spPr>
          <a:xfrm>
            <a:off x="4636982" y="1584989"/>
            <a:ext cx="3780000" cy="2599084"/>
          </a:xfrm>
          <a:prstGeom prst="roundRect">
            <a:avLst>
              <a:gd name="adj" fmla="val 283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2" name="Google Shape;146;p21">
            <a:extLst>
              <a:ext uri="{FF2B5EF4-FFF2-40B4-BE49-F238E27FC236}">
                <a16:creationId xmlns:a16="http://schemas.microsoft.com/office/drawing/2014/main" id="{3CA055CD-4431-CED0-D1F1-2221D91CF471}"/>
              </a:ext>
            </a:extLst>
          </p:cNvPr>
          <p:cNvSpPr/>
          <p:nvPr/>
        </p:nvSpPr>
        <p:spPr>
          <a:xfrm>
            <a:off x="4849889" y="1420452"/>
            <a:ext cx="3354187" cy="329696"/>
          </a:xfrm>
          <a:prstGeom prst="rect">
            <a:avLst/>
          </a:prstGeom>
          <a:solidFill>
            <a:schemeClr val="accent3"/>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US" sz="2100" b="1" dirty="0">
                <a:solidFill>
                  <a:schemeClr val="lt1"/>
                </a:solidFill>
                <a:latin typeface="Microsoft Yahei"/>
                <a:ea typeface="Microsoft Yahei"/>
                <a:cs typeface="Microsoft Yahei"/>
                <a:sym typeface="Microsoft Yahei"/>
              </a:rPr>
              <a:t>General Programming</a:t>
            </a:r>
            <a:endParaRPr sz="2100" b="1" dirty="0">
              <a:solidFill>
                <a:schemeClr val="lt1"/>
              </a:solidFill>
              <a:latin typeface="Microsoft Yahei"/>
              <a:ea typeface="Microsoft Yahei"/>
              <a:cs typeface="Microsoft Yahei"/>
              <a:sym typeface="Microsoft Yahei"/>
            </a:endParaRPr>
          </a:p>
        </p:txBody>
      </p:sp>
      <p:pic>
        <p:nvPicPr>
          <p:cNvPr id="4" name="图片 3">
            <a:extLst>
              <a:ext uri="{FF2B5EF4-FFF2-40B4-BE49-F238E27FC236}">
                <a16:creationId xmlns:a16="http://schemas.microsoft.com/office/drawing/2014/main" id="{31EE6849-541E-7FF1-DA0B-16455308D9F5}"/>
              </a:ext>
            </a:extLst>
          </p:cNvPr>
          <p:cNvPicPr>
            <a:picLocks noChangeAspect="1"/>
          </p:cNvPicPr>
          <p:nvPr/>
        </p:nvPicPr>
        <p:blipFill>
          <a:blip r:embed="rId3"/>
          <a:stretch>
            <a:fillRect/>
          </a:stretch>
        </p:blipFill>
        <p:spPr>
          <a:xfrm>
            <a:off x="864238" y="1819514"/>
            <a:ext cx="3505559" cy="2130033"/>
          </a:xfrm>
          <a:prstGeom prst="rect">
            <a:avLst/>
          </a:prstGeom>
        </p:spPr>
      </p:pic>
      <p:pic>
        <p:nvPicPr>
          <p:cNvPr id="7" name="图片 6">
            <a:extLst>
              <a:ext uri="{FF2B5EF4-FFF2-40B4-BE49-F238E27FC236}">
                <a16:creationId xmlns:a16="http://schemas.microsoft.com/office/drawing/2014/main" id="{8B5003E4-9A52-3CCC-D7B6-BE4A1350CB99}"/>
              </a:ext>
            </a:extLst>
          </p:cNvPr>
          <p:cNvPicPr>
            <a:picLocks noChangeAspect="1"/>
          </p:cNvPicPr>
          <p:nvPr/>
        </p:nvPicPr>
        <p:blipFill>
          <a:blip r:embed="rId4"/>
          <a:stretch>
            <a:fillRect/>
          </a:stretch>
        </p:blipFill>
        <p:spPr>
          <a:xfrm>
            <a:off x="4774202" y="1817524"/>
            <a:ext cx="3505559" cy="2130033"/>
          </a:xfrm>
          <a:prstGeom prst="rect">
            <a:avLst/>
          </a:prstGeom>
        </p:spPr>
      </p:pic>
    </p:spTree>
    <p:extLst>
      <p:ext uri="{BB962C8B-B14F-4D97-AF65-F5344CB8AC3E}">
        <p14:creationId xmlns:p14="http://schemas.microsoft.com/office/powerpoint/2010/main" val="111851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361950" y="102394"/>
            <a:ext cx="8410500" cy="46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
              <a:t>Background</a:t>
            </a:r>
            <a:endParaRPr/>
          </a:p>
        </p:txBody>
      </p:sp>
      <p:sp>
        <p:nvSpPr>
          <p:cNvPr id="188" name="Google Shape;188;p24"/>
          <p:cNvSpPr/>
          <p:nvPr/>
        </p:nvSpPr>
        <p:spPr>
          <a:xfrm>
            <a:off x="3630931" y="669450"/>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a:solidFill>
                <a:srgbClr val="FFFFFF"/>
              </a:solidFill>
              <a:latin typeface="SimHei"/>
              <a:ea typeface="SimHei"/>
              <a:cs typeface="SimHei"/>
              <a:sym typeface="SimHei"/>
            </a:endParaRPr>
          </a:p>
        </p:txBody>
      </p:sp>
      <p:sp>
        <p:nvSpPr>
          <p:cNvPr id="189" name="Google Shape;189;p24"/>
          <p:cNvSpPr/>
          <p:nvPr/>
        </p:nvSpPr>
        <p:spPr>
          <a:xfrm>
            <a:off x="361950" y="873337"/>
            <a:ext cx="8410500" cy="758100"/>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90" name="Google Shape;190;p24"/>
          <p:cNvSpPr/>
          <p:nvPr/>
        </p:nvSpPr>
        <p:spPr>
          <a:xfrm>
            <a:off x="547550" y="669450"/>
            <a:ext cx="3083400"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LLM Code Generation</a:t>
            </a:r>
            <a:endParaRPr sz="1100" dirty="0"/>
          </a:p>
        </p:txBody>
      </p:sp>
      <p:sp>
        <p:nvSpPr>
          <p:cNvPr id="191" name="Google Shape;191;p24"/>
          <p:cNvSpPr txBox="1">
            <a:spLocks noGrp="1"/>
          </p:cNvSpPr>
          <p:nvPr>
            <p:ph type="sldNum" idx="12"/>
          </p:nvPr>
        </p:nvSpPr>
        <p:spPr>
          <a:xfrm>
            <a:off x="7031360" y="4933950"/>
            <a:ext cx="2057400" cy="2097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92" name="Google Shape;192;p24"/>
          <p:cNvSpPr txBox="1"/>
          <p:nvPr/>
        </p:nvSpPr>
        <p:spPr>
          <a:xfrm>
            <a:off x="547550" y="1130850"/>
            <a:ext cx="819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Large Language Models can generate code based on descriptive prompts.</a:t>
            </a:r>
            <a:endParaRPr sz="1800" dirty="0"/>
          </a:p>
        </p:txBody>
      </p:sp>
      <p:sp>
        <p:nvSpPr>
          <p:cNvPr id="193" name="Google Shape;193;p24"/>
          <p:cNvSpPr/>
          <p:nvPr/>
        </p:nvSpPr>
        <p:spPr>
          <a:xfrm>
            <a:off x="3630931" y="1940950"/>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a:solidFill>
                <a:srgbClr val="FFFFFF"/>
              </a:solidFill>
              <a:latin typeface="SimHei"/>
              <a:ea typeface="SimHei"/>
              <a:cs typeface="SimHei"/>
              <a:sym typeface="SimHei"/>
            </a:endParaRPr>
          </a:p>
        </p:txBody>
      </p:sp>
      <p:sp>
        <p:nvSpPr>
          <p:cNvPr id="194" name="Google Shape;194;p24"/>
          <p:cNvSpPr/>
          <p:nvPr/>
        </p:nvSpPr>
        <p:spPr>
          <a:xfrm>
            <a:off x="361950" y="2163600"/>
            <a:ext cx="8410500" cy="2592300"/>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195" name="Google Shape;195;p24"/>
          <p:cNvSpPr/>
          <p:nvPr/>
        </p:nvSpPr>
        <p:spPr>
          <a:xfrm>
            <a:off x="547550" y="1940950"/>
            <a:ext cx="3083400"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 sz="2100" b="1" dirty="0">
                <a:solidFill>
                  <a:schemeClr val="lt1"/>
                </a:solidFill>
                <a:latin typeface="Microsoft Yahei"/>
                <a:ea typeface="Microsoft Yahei"/>
                <a:cs typeface="Microsoft Yahei"/>
                <a:sym typeface="Microsoft Yahei"/>
              </a:rPr>
              <a:t>Question</a:t>
            </a:r>
            <a:endParaRPr sz="1100" dirty="0"/>
          </a:p>
        </p:txBody>
      </p:sp>
      <p:sp>
        <p:nvSpPr>
          <p:cNvPr id="196" name="Google Shape;196;p24"/>
          <p:cNvSpPr txBox="1"/>
          <p:nvPr/>
        </p:nvSpPr>
        <p:spPr>
          <a:xfrm>
            <a:off x="547550" y="2402350"/>
            <a:ext cx="81936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How data scientists interact with automatic code generating tools?</a:t>
            </a:r>
          </a:p>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 sz="1800" dirty="0"/>
              <a:t>Prompts and interaction pattern?</a:t>
            </a:r>
            <a:endParaRPr sz="1800" dirty="0"/>
          </a:p>
          <a:p>
            <a:pPr marL="457200" lvl="0" indent="-342900" algn="l" rtl="0">
              <a:spcBef>
                <a:spcPts val="0"/>
              </a:spcBef>
              <a:spcAft>
                <a:spcPts val="0"/>
              </a:spcAft>
              <a:buSzPts val="1800"/>
              <a:buChar char="●"/>
            </a:pPr>
            <a:r>
              <a:rPr lang="en" sz="1800" dirty="0"/>
              <a:t>Potential drawbacks?</a:t>
            </a:r>
            <a:endParaRPr sz="1800" dirty="0"/>
          </a:p>
          <a:p>
            <a:pPr marL="457200" lvl="0" indent="-342900" algn="l" rtl="0">
              <a:spcBef>
                <a:spcPts val="0"/>
              </a:spcBef>
              <a:spcAft>
                <a:spcPts val="0"/>
              </a:spcAft>
              <a:buSzPts val="1800"/>
              <a:buChar char="●"/>
            </a:pPr>
            <a:r>
              <a:rPr lang="en" sz="1800" dirty="0"/>
              <a:t>Improvements?</a:t>
            </a: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361950" y="102394"/>
            <a:ext cx="8410500" cy="46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US" dirty="0"/>
              <a:t>Methods</a:t>
            </a:r>
            <a:endParaRPr dirty="0"/>
          </a:p>
        </p:txBody>
      </p:sp>
      <p:sp>
        <p:nvSpPr>
          <p:cNvPr id="191" name="Google Shape;191;p24"/>
          <p:cNvSpPr txBox="1">
            <a:spLocks noGrp="1"/>
          </p:cNvSpPr>
          <p:nvPr>
            <p:ph type="sldNum" idx="12"/>
          </p:nvPr>
        </p:nvSpPr>
        <p:spPr>
          <a:xfrm>
            <a:off x="7031360" y="4933950"/>
            <a:ext cx="2057400" cy="2097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矩形: 圆角 1">
            <a:extLst>
              <a:ext uri="{FF2B5EF4-FFF2-40B4-BE49-F238E27FC236}">
                <a16:creationId xmlns:a16="http://schemas.microsoft.com/office/drawing/2014/main" id="{70EBFB25-F8D9-458F-6D02-3A5F2E0E0F96}"/>
              </a:ext>
            </a:extLst>
          </p:cNvPr>
          <p:cNvSpPr/>
          <p:nvPr/>
        </p:nvSpPr>
        <p:spPr>
          <a:xfrm>
            <a:off x="2575929" y="1431725"/>
            <a:ext cx="1755381" cy="907725"/>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Data Cleaning Task</a:t>
            </a:r>
            <a:endParaRPr lang="zh-CN" altLang="en-US" dirty="0"/>
          </a:p>
        </p:txBody>
      </p:sp>
      <p:sp>
        <p:nvSpPr>
          <p:cNvPr id="3" name="矩形: 圆角 2">
            <a:extLst>
              <a:ext uri="{FF2B5EF4-FFF2-40B4-BE49-F238E27FC236}">
                <a16:creationId xmlns:a16="http://schemas.microsoft.com/office/drawing/2014/main" id="{8F9EE49B-A561-ACA3-9CBC-2859A61FEB32}"/>
              </a:ext>
            </a:extLst>
          </p:cNvPr>
          <p:cNvSpPr/>
          <p:nvPr/>
        </p:nvSpPr>
        <p:spPr>
          <a:xfrm>
            <a:off x="2575928" y="2465152"/>
            <a:ext cx="1755381" cy="907725"/>
          </a:xfrm>
          <a:prstGeom prst="roundRect">
            <a:avLst/>
          </a:prstGeom>
          <a:solidFill>
            <a:schemeClr val="accent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Data Visualization Task </a:t>
            </a:r>
            <a:endParaRPr lang="zh-CN" altLang="en-US" dirty="0"/>
          </a:p>
        </p:txBody>
      </p:sp>
      <p:sp>
        <p:nvSpPr>
          <p:cNvPr id="4" name="矩形: 圆角 3">
            <a:extLst>
              <a:ext uri="{FF2B5EF4-FFF2-40B4-BE49-F238E27FC236}">
                <a16:creationId xmlns:a16="http://schemas.microsoft.com/office/drawing/2014/main" id="{75D6C9FD-47AB-BBBF-557D-92DDAF7B2AE6}"/>
              </a:ext>
            </a:extLst>
          </p:cNvPr>
          <p:cNvSpPr/>
          <p:nvPr/>
        </p:nvSpPr>
        <p:spPr>
          <a:xfrm>
            <a:off x="2575927" y="3498579"/>
            <a:ext cx="1755381" cy="907725"/>
          </a:xfrm>
          <a:prstGeom prst="round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Data Analysis Task</a:t>
            </a:r>
            <a:endParaRPr lang="zh-CN" altLang="en-US" dirty="0"/>
          </a:p>
        </p:txBody>
      </p:sp>
      <p:pic>
        <p:nvPicPr>
          <p:cNvPr id="6" name="图片 5">
            <a:extLst>
              <a:ext uri="{FF2B5EF4-FFF2-40B4-BE49-F238E27FC236}">
                <a16:creationId xmlns:a16="http://schemas.microsoft.com/office/drawing/2014/main" id="{D4DB12B8-ED25-DF59-25FF-4DEF12F94024}"/>
              </a:ext>
            </a:extLst>
          </p:cNvPr>
          <p:cNvPicPr>
            <a:picLocks noChangeAspect="1"/>
          </p:cNvPicPr>
          <p:nvPr/>
        </p:nvPicPr>
        <p:blipFill>
          <a:blip r:embed="rId3"/>
          <a:stretch>
            <a:fillRect/>
          </a:stretch>
        </p:blipFill>
        <p:spPr>
          <a:xfrm>
            <a:off x="757118" y="2421335"/>
            <a:ext cx="995356" cy="995356"/>
          </a:xfrm>
          <a:prstGeom prst="rect">
            <a:avLst/>
          </a:prstGeom>
        </p:spPr>
      </p:pic>
      <p:sp>
        <p:nvSpPr>
          <p:cNvPr id="8" name="文本框 7">
            <a:extLst>
              <a:ext uri="{FF2B5EF4-FFF2-40B4-BE49-F238E27FC236}">
                <a16:creationId xmlns:a16="http://schemas.microsoft.com/office/drawing/2014/main" id="{A0237159-3490-06A7-DA64-19BE64DFC8A3}"/>
              </a:ext>
            </a:extLst>
          </p:cNvPr>
          <p:cNvSpPr txBox="1"/>
          <p:nvPr/>
        </p:nvSpPr>
        <p:spPr>
          <a:xfrm>
            <a:off x="972174" y="3384001"/>
            <a:ext cx="1085030" cy="307777"/>
          </a:xfrm>
          <a:prstGeom prst="rect">
            <a:avLst/>
          </a:prstGeom>
          <a:noFill/>
        </p:spPr>
        <p:txBody>
          <a:bodyPr wrap="square" rtlCol="0">
            <a:spAutoFit/>
          </a:bodyPr>
          <a:lstStyle/>
          <a:p>
            <a:r>
              <a:rPr lang="en-US" altLang="zh-CN" dirty="0"/>
              <a:t>N = 5</a:t>
            </a:r>
            <a:endParaRPr lang="zh-CN" altLang="en-US" dirty="0"/>
          </a:p>
        </p:txBody>
      </p:sp>
      <p:sp>
        <p:nvSpPr>
          <p:cNvPr id="9" name="文本框 8">
            <a:extLst>
              <a:ext uri="{FF2B5EF4-FFF2-40B4-BE49-F238E27FC236}">
                <a16:creationId xmlns:a16="http://schemas.microsoft.com/office/drawing/2014/main" id="{2A101FD3-A99F-31FB-5E3C-640A83C8AC61}"/>
              </a:ext>
            </a:extLst>
          </p:cNvPr>
          <p:cNvSpPr txBox="1"/>
          <p:nvPr/>
        </p:nvSpPr>
        <p:spPr>
          <a:xfrm>
            <a:off x="559533" y="1884638"/>
            <a:ext cx="1390525" cy="523220"/>
          </a:xfrm>
          <a:prstGeom prst="rect">
            <a:avLst/>
          </a:prstGeom>
          <a:noFill/>
        </p:spPr>
        <p:txBody>
          <a:bodyPr wrap="square" rtlCol="0">
            <a:spAutoFit/>
          </a:bodyPr>
          <a:lstStyle/>
          <a:p>
            <a:pPr algn="ctr"/>
            <a:r>
              <a:rPr lang="en-US" altLang="zh-CN" dirty="0"/>
              <a:t>Data Science Students</a:t>
            </a:r>
            <a:endParaRPr lang="zh-CN" altLang="en-US" dirty="0"/>
          </a:p>
        </p:txBody>
      </p:sp>
      <p:sp>
        <p:nvSpPr>
          <p:cNvPr id="10" name="文本框 9">
            <a:extLst>
              <a:ext uri="{FF2B5EF4-FFF2-40B4-BE49-F238E27FC236}">
                <a16:creationId xmlns:a16="http://schemas.microsoft.com/office/drawing/2014/main" id="{A54A1C8A-1A83-8507-F00E-C3964A904CCC}"/>
              </a:ext>
            </a:extLst>
          </p:cNvPr>
          <p:cNvSpPr txBox="1"/>
          <p:nvPr/>
        </p:nvSpPr>
        <p:spPr>
          <a:xfrm>
            <a:off x="2862928" y="1002904"/>
            <a:ext cx="1181378" cy="307777"/>
          </a:xfrm>
          <a:prstGeom prst="rect">
            <a:avLst/>
          </a:prstGeom>
          <a:noFill/>
        </p:spPr>
        <p:txBody>
          <a:bodyPr wrap="square" rtlCol="0">
            <a:spAutoFit/>
          </a:bodyPr>
          <a:lstStyle/>
          <a:p>
            <a:pPr algn="ctr"/>
            <a:r>
              <a:rPr lang="en-US" altLang="zh-CN" dirty="0"/>
              <a:t>Tasks</a:t>
            </a:r>
            <a:endParaRPr lang="zh-CN" altLang="en-US" dirty="0"/>
          </a:p>
        </p:txBody>
      </p:sp>
      <p:sp>
        <p:nvSpPr>
          <p:cNvPr id="11" name="矩形: 圆角 10">
            <a:extLst>
              <a:ext uri="{FF2B5EF4-FFF2-40B4-BE49-F238E27FC236}">
                <a16:creationId xmlns:a16="http://schemas.microsoft.com/office/drawing/2014/main" id="{49BD43E6-C63C-437E-9604-9593A25F56EB}"/>
              </a:ext>
            </a:extLst>
          </p:cNvPr>
          <p:cNvSpPr/>
          <p:nvPr/>
        </p:nvSpPr>
        <p:spPr>
          <a:xfrm>
            <a:off x="6745238" y="1431725"/>
            <a:ext cx="1755381" cy="907725"/>
          </a:xfrm>
          <a:prstGeom prst="roundRect">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New to data analysis</a:t>
            </a:r>
            <a:endParaRPr lang="zh-CN" altLang="en-US" dirty="0"/>
          </a:p>
        </p:txBody>
      </p:sp>
      <p:sp>
        <p:nvSpPr>
          <p:cNvPr id="12" name="矩形: 圆角 11">
            <a:extLst>
              <a:ext uri="{FF2B5EF4-FFF2-40B4-BE49-F238E27FC236}">
                <a16:creationId xmlns:a16="http://schemas.microsoft.com/office/drawing/2014/main" id="{2DAD93B0-0589-30FF-3459-4DF48D1ACC7E}"/>
              </a:ext>
            </a:extLst>
          </p:cNvPr>
          <p:cNvSpPr/>
          <p:nvPr/>
        </p:nvSpPr>
        <p:spPr>
          <a:xfrm>
            <a:off x="6745238" y="2465151"/>
            <a:ext cx="1755381" cy="907725"/>
          </a:xfrm>
          <a:prstGeom prst="roundRect">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Familiar with other data analysis tools like Excel</a:t>
            </a:r>
            <a:endParaRPr lang="zh-CN" altLang="en-US" dirty="0"/>
          </a:p>
        </p:txBody>
      </p:sp>
      <p:sp>
        <p:nvSpPr>
          <p:cNvPr id="13" name="矩形: 圆角 12">
            <a:extLst>
              <a:ext uri="{FF2B5EF4-FFF2-40B4-BE49-F238E27FC236}">
                <a16:creationId xmlns:a16="http://schemas.microsoft.com/office/drawing/2014/main" id="{2F7F5C15-4F33-9C3D-9D8B-2D6A8A7149D1}"/>
              </a:ext>
            </a:extLst>
          </p:cNvPr>
          <p:cNvSpPr/>
          <p:nvPr/>
        </p:nvSpPr>
        <p:spPr>
          <a:xfrm>
            <a:off x="6745238" y="3498579"/>
            <a:ext cx="1755381" cy="907725"/>
          </a:xfrm>
          <a:prstGeom prst="roundRect">
            <a:avLst/>
          </a:prstGeom>
          <a:solidFill>
            <a:schemeClr val="accent3">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Familiar with data analysis using Python</a:t>
            </a:r>
            <a:endParaRPr lang="zh-CN" altLang="en-US" dirty="0"/>
          </a:p>
        </p:txBody>
      </p:sp>
      <p:sp>
        <p:nvSpPr>
          <p:cNvPr id="14" name="文本框 13">
            <a:extLst>
              <a:ext uri="{FF2B5EF4-FFF2-40B4-BE49-F238E27FC236}">
                <a16:creationId xmlns:a16="http://schemas.microsoft.com/office/drawing/2014/main" id="{33885889-A120-DF9F-6D1C-6AB4330A3219}"/>
              </a:ext>
            </a:extLst>
          </p:cNvPr>
          <p:cNvSpPr txBox="1"/>
          <p:nvPr/>
        </p:nvSpPr>
        <p:spPr>
          <a:xfrm>
            <a:off x="4889738" y="1022676"/>
            <a:ext cx="1181378" cy="307777"/>
          </a:xfrm>
          <a:prstGeom prst="rect">
            <a:avLst/>
          </a:prstGeom>
          <a:noFill/>
        </p:spPr>
        <p:txBody>
          <a:bodyPr wrap="square" rtlCol="0">
            <a:spAutoFit/>
          </a:bodyPr>
          <a:lstStyle/>
          <a:p>
            <a:pPr algn="ctr"/>
            <a:r>
              <a:rPr lang="en-US" altLang="zh-CN" dirty="0"/>
              <a:t>Scenarios</a:t>
            </a:r>
            <a:endParaRPr lang="zh-CN" altLang="en-US" dirty="0"/>
          </a:p>
        </p:txBody>
      </p:sp>
      <p:cxnSp>
        <p:nvCxnSpPr>
          <p:cNvPr id="16" name="连接符: 曲线 15">
            <a:extLst>
              <a:ext uri="{FF2B5EF4-FFF2-40B4-BE49-F238E27FC236}">
                <a16:creationId xmlns:a16="http://schemas.microsoft.com/office/drawing/2014/main" id="{6311EC31-A66B-C419-A662-464906AE37FA}"/>
              </a:ext>
            </a:extLst>
          </p:cNvPr>
          <p:cNvCxnSpPr>
            <a:cxnSpLocks/>
            <a:stCxn id="6" idx="3"/>
            <a:endCxn id="4" idx="1"/>
          </p:cNvCxnSpPr>
          <p:nvPr/>
        </p:nvCxnSpPr>
        <p:spPr>
          <a:xfrm>
            <a:off x="1752474" y="2919013"/>
            <a:ext cx="823453" cy="10334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曲线 18">
            <a:extLst>
              <a:ext uri="{FF2B5EF4-FFF2-40B4-BE49-F238E27FC236}">
                <a16:creationId xmlns:a16="http://schemas.microsoft.com/office/drawing/2014/main" id="{35A2403D-6AD1-4ED8-059A-AA978A92DE14}"/>
              </a:ext>
            </a:extLst>
          </p:cNvPr>
          <p:cNvCxnSpPr>
            <a:cxnSpLocks/>
            <a:stCxn id="6" idx="3"/>
            <a:endCxn id="3" idx="1"/>
          </p:cNvCxnSpPr>
          <p:nvPr/>
        </p:nvCxnSpPr>
        <p:spPr>
          <a:xfrm>
            <a:off x="1752474" y="2919013"/>
            <a:ext cx="823454" cy="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3CA754F5-CB8D-7AAB-1F17-3964676AC73F}"/>
              </a:ext>
            </a:extLst>
          </p:cNvPr>
          <p:cNvCxnSpPr>
            <a:cxnSpLocks/>
            <a:stCxn id="6" idx="3"/>
            <a:endCxn id="2" idx="1"/>
          </p:cNvCxnSpPr>
          <p:nvPr/>
        </p:nvCxnSpPr>
        <p:spPr>
          <a:xfrm flipV="1">
            <a:off x="1752474" y="1885588"/>
            <a:ext cx="823455" cy="10334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39FF7211-FEB5-5A3D-AEE8-6D472447E1F7}"/>
              </a:ext>
            </a:extLst>
          </p:cNvPr>
          <p:cNvSpPr/>
          <p:nvPr/>
        </p:nvSpPr>
        <p:spPr>
          <a:xfrm>
            <a:off x="7294135" y="2464579"/>
            <a:ext cx="1755381" cy="907725"/>
          </a:xfrm>
          <a:prstGeom prst="roundRect">
            <a:avLst/>
          </a:prstGeom>
          <a:solidFill>
            <a:schemeClr val="tx1">
              <a:lumMod val="75000"/>
              <a:lumOff val="2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Prompts Recovery</a:t>
            </a:r>
            <a:endParaRPr lang="zh-CN" altLang="en-US" dirty="0"/>
          </a:p>
        </p:txBody>
      </p:sp>
      <p:cxnSp>
        <p:nvCxnSpPr>
          <p:cNvPr id="28" name="连接符: 曲线 27">
            <a:extLst>
              <a:ext uri="{FF2B5EF4-FFF2-40B4-BE49-F238E27FC236}">
                <a16:creationId xmlns:a16="http://schemas.microsoft.com/office/drawing/2014/main" id="{049AAE38-6285-BF37-0A68-0BA89B4E6987}"/>
              </a:ext>
            </a:extLst>
          </p:cNvPr>
          <p:cNvCxnSpPr>
            <a:cxnSpLocks/>
            <a:endCxn id="26" idx="1"/>
          </p:cNvCxnSpPr>
          <p:nvPr/>
        </p:nvCxnSpPr>
        <p:spPr>
          <a:xfrm>
            <a:off x="6302248" y="1936933"/>
            <a:ext cx="991887" cy="9815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9F37BBBD-D1C2-692E-51F3-9DB1DDF16B1B}"/>
              </a:ext>
            </a:extLst>
          </p:cNvPr>
          <p:cNvCxnSpPr>
            <a:cxnSpLocks/>
            <a:endCxn id="26" idx="1"/>
          </p:cNvCxnSpPr>
          <p:nvPr/>
        </p:nvCxnSpPr>
        <p:spPr>
          <a:xfrm>
            <a:off x="6302248" y="2918442"/>
            <a:ext cx="991887"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B2DBC3D5-C5E0-8009-9FBC-A4EEC4FF6ACC}"/>
              </a:ext>
            </a:extLst>
          </p:cNvPr>
          <p:cNvCxnSpPr>
            <a:cxnSpLocks/>
            <a:endCxn id="26" idx="1"/>
          </p:cNvCxnSpPr>
          <p:nvPr/>
        </p:nvCxnSpPr>
        <p:spPr>
          <a:xfrm flipV="1">
            <a:off x="6302248" y="2918442"/>
            <a:ext cx="991887" cy="98150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51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3.33333E-6 L -0.12135 0.19907 " pathEditMode="relative" rAng="0" ptsTypes="AA">
                                      <p:cBhvr>
                                        <p:cTn id="6" dur="2000" fill="hold"/>
                                        <p:tgtEl>
                                          <p:spTgt spid="11"/>
                                        </p:tgtEl>
                                        <p:attrNameLst>
                                          <p:attrName>ppt_x</p:attrName>
                                          <p:attrName>ppt_y</p:attrName>
                                        </p:attrNameLst>
                                      </p:cBhvr>
                                      <p:rCtr x="-6076" y="9938"/>
                                    </p:animMotion>
                                  </p:childTnLst>
                                </p:cTn>
                              </p:par>
                              <p:par>
                                <p:cTn id="7" presetID="42" presetClass="path" presetSubtype="0" accel="50000" decel="50000" fill="hold" grpId="0" nodeType="withEffect">
                                  <p:stCondLst>
                                    <p:cond delay="0"/>
                                  </p:stCondLst>
                                  <p:childTnLst>
                                    <p:animMotion origin="layout" path="M -5.55556E-7 -2.59259E-6 L -0.1184 -0.00185 " pathEditMode="relative" rAng="0" ptsTypes="AA">
                                      <p:cBhvr>
                                        <p:cTn id="8" dur="2000" fill="hold"/>
                                        <p:tgtEl>
                                          <p:spTgt spid="12"/>
                                        </p:tgtEl>
                                        <p:attrNameLst>
                                          <p:attrName>ppt_x</p:attrName>
                                          <p:attrName>ppt_y</p:attrName>
                                        </p:attrNameLst>
                                      </p:cBhvr>
                                      <p:rCtr x="-5920" y="-93"/>
                                    </p:animMotion>
                                  </p:childTnLst>
                                </p:cTn>
                              </p:par>
                              <p:par>
                                <p:cTn id="9" presetID="42" presetClass="path" presetSubtype="0" accel="50000" decel="50000" fill="hold" grpId="0" nodeType="withEffect">
                                  <p:stCondLst>
                                    <p:cond delay="0"/>
                                  </p:stCondLst>
                                  <p:childTnLst>
                                    <p:animMotion origin="layout" path="M -5.55556E-7 1.48148E-6 L -0.11858 -0.20278 " pathEditMode="relative" rAng="0" ptsTypes="AA">
                                      <p:cBhvr>
                                        <p:cTn id="10" dur="2000" fill="hold"/>
                                        <p:tgtEl>
                                          <p:spTgt spid="13"/>
                                        </p:tgtEl>
                                        <p:attrNameLst>
                                          <p:attrName>ppt_x</p:attrName>
                                          <p:attrName>ppt_y</p:attrName>
                                        </p:attrNameLst>
                                      </p:cBhvr>
                                      <p:rCtr x="-5937" y="-10154"/>
                                    </p:animMotion>
                                  </p:childTnLst>
                                </p:cTn>
                              </p:par>
                            </p:childTnLst>
                          </p:cTn>
                        </p:par>
                        <p:par>
                          <p:cTn id="11" fill="hold">
                            <p:stCondLst>
                              <p:cond delay="2000"/>
                            </p:stCondLst>
                            <p:childTnLst>
                              <p:par>
                                <p:cTn id="12" presetID="42" presetClass="path" presetSubtype="0" accel="50000" decel="50000" fill="hold" grpId="1" nodeType="afterEffect">
                                  <p:stCondLst>
                                    <p:cond delay="0"/>
                                  </p:stCondLst>
                                  <p:childTnLst>
                                    <p:animMotion origin="layout" path="M -0.12135 0.19907 L -0.23958 0.20031 " pathEditMode="relative" rAng="0" ptsTypes="AA">
                                      <p:cBhvr>
                                        <p:cTn id="13" dur="2000" fill="hold"/>
                                        <p:tgtEl>
                                          <p:spTgt spid="11"/>
                                        </p:tgtEl>
                                        <p:attrNameLst>
                                          <p:attrName>ppt_x</p:attrName>
                                          <p:attrName>ppt_y</p:attrName>
                                        </p:attrNameLst>
                                      </p:cBhvr>
                                      <p:rCtr x="-5920" y="62"/>
                                    </p:animMotion>
                                  </p:childTnLst>
                                </p:cTn>
                              </p:par>
                              <p:par>
                                <p:cTn id="14" presetID="42" presetClass="path" presetSubtype="0" accel="50000" decel="50000" fill="hold" grpId="1" nodeType="withEffect">
                                  <p:stCondLst>
                                    <p:cond delay="0"/>
                                  </p:stCondLst>
                                  <p:childTnLst>
                                    <p:animMotion origin="layout" path="M -0.12135 -0.00185 L -0.23993 0.19939 " pathEditMode="relative" rAng="0" ptsTypes="AA">
                                      <p:cBhvr>
                                        <p:cTn id="15" dur="2000" fill="hold"/>
                                        <p:tgtEl>
                                          <p:spTgt spid="12"/>
                                        </p:tgtEl>
                                        <p:attrNameLst>
                                          <p:attrName>ppt_x</p:attrName>
                                          <p:attrName>ppt_y</p:attrName>
                                        </p:attrNameLst>
                                      </p:cBhvr>
                                      <p:rCtr x="-5937" y="10062"/>
                                    </p:animMotion>
                                  </p:childTnLst>
                                </p:cTn>
                              </p:par>
                              <p:par>
                                <p:cTn id="16" presetID="42" presetClass="path" presetSubtype="0" accel="50000" decel="50000" fill="hold" grpId="1" nodeType="withEffect">
                                  <p:stCondLst>
                                    <p:cond delay="0"/>
                                  </p:stCondLst>
                                  <p:childTnLst>
                                    <p:animMotion origin="layout" path="M -0.12135 -0.20277 L -0.24236 -0.4 " pathEditMode="relative" rAng="0" ptsTypes="AA">
                                      <p:cBhvr>
                                        <p:cTn id="17" dur="2000" fill="hold"/>
                                        <p:tgtEl>
                                          <p:spTgt spid="13"/>
                                        </p:tgtEl>
                                        <p:attrNameLst>
                                          <p:attrName>ppt_x</p:attrName>
                                          <p:attrName>ppt_y</p:attrName>
                                        </p:attrNameLst>
                                      </p:cBhvr>
                                      <p:rCtr x="-5990" y="-9691"/>
                                    </p:animMotion>
                                  </p:childTnLst>
                                </p:cTn>
                              </p:par>
                            </p:childTnLst>
                          </p:cTn>
                        </p:par>
                        <p:par>
                          <p:cTn id="18" fill="hold">
                            <p:stCondLst>
                              <p:cond delay="4000"/>
                            </p:stCondLst>
                            <p:childTnLst>
                              <p:par>
                                <p:cTn id="19" presetID="1"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par>
                          <p:cTn id="21" fill="hold">
                            <p:stCondLst>
                              <p:cond delay="4000"/>
                            </p:stCondLst>
                            <p:childTnLst>
                              <p:par>
                                <p:cTn id="22" presetID="1" presetClass="entr" presetSubtype="0"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4000"/>
                            </p:stCondLst>
                            <p:childTnLst>
                              <p:par>
                                <p:cTn id="28" presetID="1"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1950" y="102394"/>
            <a:ext cx="8410500" cy="46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 dirty="0"/>
              <a:t>Results &amp; Findings</a:t>
            </a:r>
            <a:endParaRPr dirty="0"/>
          </a:p>
        </p:txBody>
      </p:sp>
      <p:sp>
        <p:nvSpPr>
          <p:cNvPr id="163" name="Google Shape;163;p22"/>
          <p:cNvSpPr txBox="1">
            <a:spLocks noGrp="1"/>
          </p:cNvSpPr>
          <p:nvPr>
            <p:ph type="sldNum" idx="12"/>
          </p:nvPr>
        </p:nvSpPr>
        <p:spPr>
          <a:xfrm>
            <a:off x="7031360" y="4933950"/>
            <a:ext cx="2057400" cy="2097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165" name="Google Shape;165;p22"/>
          <p:cNvSpPr/>
          <p:nvPr/>
        </p:nvSpPr>
        <p:spPr>
          <a:xfrm>
            <a:off x="3630931" y="638622"/>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166" name="Google Shape;166;p22"/>
          <p:cNvSpPr/>
          <p:nvPr/>
        </p:nvSpPr>
        <p:spPr>
          <a:xfrm>
            <a:off x="361950" y="874799"/>
            <a:ext cx="8410500" cy="3550363"/>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167" name="Google Shape;167;p22"/>
          <p:cNvSpPr/>
          <p:nvPr/>
        </p:nvSpPr>
        <p:spPr>
          <a:xfrm>
            <a:off x="547550" y="638622"/>
            <a:ext cx="3083400"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US" sz="2100" b="1" dirty="0">
                <a:solidFill>
                  <a:schemeClr val="lt1"/>
                </a:solidFill>
                <a:latin typeface="Microsoft Yahei"/>
                <a:ea typeface="Microsoft Yahei"/>
                <a:sym typeface="Microsoft Yahei"/>
              </a:rPr>
              <a:t>Overall Results</a:t>
            </a:r>
            <a:endParaRPr lang="en-US" sz="1100" dirty="0"/>
          </a:p>
        </p:txBody>
      </p:sp>
      <p:sp>
        <p:nvSpPr>
          <p:cNvPr id="4" name="文本框 3">
            <a:extLst>
              <a:ext uri="{FF2B5EF4-FFF2-40B4-BE49-F238E27FC236}">
                <a16:creationId xmlns:a16="http://schemas.microsoft.com/office/drawing/2014/main" id="{77608BB8-BF09-510C-4DF3-28BFC8E01CCD}"/>
              </a:ext>
            </a:extLst>
          </p:cNvPr>
          <p:cNvSpPr txBox="1"/>
          <p:nvPr/>
        </p:nvSpPr>
        <p:spPr>
          <a:xfrm>
            <a:off x="491203" y="1185139"/>
            <a:ext cx="3564158" cy="369332"/>
          </a:xfrm>
          <a:prstGeom prst="rect">
            <a:avLst/>
          </a:prstGeom>
          <a:noFill/>
        </p:spPr>
        <p:txBody>
          <a:bodyPr wrap="square" rtlCol="0">
            <a:spAutoFit/>
          </a:bodyPr>
          <a:lstStyle/>
          <a:p>
            <a:r>
              <a:rPr lang="en-US" altLang="zh-CN" sz="1800" dirty="0"/>
              <a:t>Among all 15 task-scenario pairs:</a:t>
            </a:r>
            <a:endParaRPr lang="zh-CN" altLang="en-US" sz="1800" dirty="0"/>
          </a:p>
        </p:txBody>
      </p:sp>
      <p:pic>
        <p:nvPicPr>
          <p:cNvPr id="8" name="图片 7">
            <a:extLst>
              <a:ext uri="{FF2B5EF4-FFF2-40B4-BE49-F238E27FC236}">
                <a16:creationId xmlns:a16="http://schemas.microsoft.com/office/drawing/2014/main" id="{A222AF09-65BC-A505-A1CF-888C177B6B36}"/>
              </a:ext>
            </a:extLst>
          </p:cNvPr>
          <p:cNvPicPr>
            <a:picLocks noChangeAspect="1"/>
          </p:cNvPicPr>
          <p:nvPr/>
        </p:nvPicPr>
        <p:blipFill>
          <a:blip r:embed="rId3"/>
          <a:stretch>
            <a:fillRect/>
          </a:stretch>
        </p:blipFill>
        <p:spPr>
          <a:xfrm>
            <a:off x="1162964" y="1639588"/>
            <a:ext cx="1110318" cy="1110318"/>
          </a:xfrm>
          <a:prstGeom prst="rect">
            <a:avLst/>
          </a:prstGeom>
        </p:spPr>
      </p:pic>
      <p:sp>
        <p:nvSpPr>
          <p:cNvPr id="11" name="文本框 10">
            <a:extLst>
              <a:ext uri="{FF2B5EF4-FFF2-40B4-BE49-F238E27FC236}">
                <a16:creationId xmlns:a16="http://schemas.microsoft.com/office/drawing/2014/main" id="{8EE8E8C6-8F73-CD3D-EB63-39F27E08857D}"/>
              </a:ext>
            </a:extLst>
          </p:cNvPr>
          <p:cNvSpPr txBox="1"/>
          <p:nvPr/>
        </p:nvSpPr>
        <p:spPr>
          <a:xfrm>
            <a:off x="767013" y="2670226"/>
            <a:ext cx="1902219" cy="523220"/>
          </a:xfrm>
          <a:prstGeom prst="rect">
            <a:avLst/>
          </a:prstGeom>
          <a:noFill/>
        </p:spPr>
        <p:txBody>
          <a:bodyPr wrap="square" rtlCol="0">
            <a:spAutoFit/>
          </a:bodyPr>
          <a:lstStyle/>
          <a:p>
            <a:pPr algn="ctr"/>
            <a:r>
              <a:rPr lang="en-US" altLang="zh-CN" dirty="0"/>
              <a:t>Low Success Rate</a:t>
            </a:r>
          </a:p>
          <a:p>
            <a:pPr algn="ctr"/>
            <a:r>
              <a:rPr lang="en-US" altLang="zh-CN" dirty="0"/>
              <a:t>40%</a:t>
            </a:r>
            <a:endParaRPr lang="zh-CN" altLang="en-US" dirty="0"/>
          </a:p>
        </p:txBody>
      </p:sp>
      <p:sp>
        <p:nvSpPr>
          <p:cNvPr id="15" name="乘号 14">
            <a:extLst>
              <a:ext uri="{FF2B5EF4-FFF2-40B4-BE49-F238E27FC236}">
                <a16:creationId xmlns:a16="http://schemas.microsoft.com/office/drawing/2014/main" id="{7D96633A-1C41-2A5B-429A-FB4500AEFA8E}"/>
              </a:ext>
            </a:extLst>
          </p:cNvPr>
          <p:cNvSpPr/>
          <p:nvPr/>
        </p:nvSpPr>
        <p:spPr>
          <a:xfrm>
            <a:off x="1457818" y="1920591"/>
            <a:ext cx="520607" cy="637800"/>
          </a:xfrm>
          <a:prstGeom prst="mathMultiply">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D8570A7-5C19-DF48-4F03-CA12D119061C}"/>
              </a:ext>
            </a:extLst>
          </p:cNvPr>
          <p:cNvPicPr>
            <a:picLocks noChangeAspect="1"/>
          </p:cNvPicPr>
          <p:nvPr/>
        </p:nvPicPr>
        <p:blipFill>
          <a:blip r:embed="rId4"/>
          <a:stretch>
            <a:fillRect/>
          </a:stretch>
        </p:blipFill>
        <p:spPr>
          <a:xfrm>
            <a:off x="4055361" y="1727289"/>
            <a:ext cx="844461" cy="844461"/>
          </a:xfrm>
          <a:prstGeom prst="rect">
            <a:avLst/>
          </a:prstGeom>
        </p:spPr>
      </p:pic>
      <p:sp>
        <p:nvSpPr>
          <p:cNvPr id="18" name="文本框 17">
            <a:extLst>
              <a:ext uri="{FF2B5EF4-FFF2-40B4-BE49-F238E27FC236}">
                <a16:creationId xmlns:a16="http://schemas.microsoft.com/office/drawing/2014/main" id="{11CC5B9E-63FC-BF10-1C9E-CE890147A22B}"/>
              </a:ext>
            </a:extLst>
          </p:cNvPr>
          <p:cNvSpPr txBox="1"/>
          <p:nvPr/>
        </p:nvSpPr>
        <p:spPr>
          <a:xfrm>
            <a:off x="3526481" y="2670226"/>
            <a:ext cx="1902219" cy="523220"/>
          </a:xfrm>
          <a:prstGeom prst="rect">
            <a:avLst/>
          </a:prstGeom>
          <a:noFill/>
        </p:spPr>
        <p:txBody>
          <a:bodyPr wrap="square" rtlCol="0">
            <a:spAutoFit/>
          </a:bodyPr>
          <a:lstStyle/>
          <a:p>
            <a:pPr algn="ctr"/>
            <a:r>
              <a:rPr lang="en-US" altLang="zh-CN" dirty="0"/>
              <a:t> Time Consuming</a:t>
            </a:r>
          </a:p>
          <a:p>
            <a:pPr algn="ctr"/>
            <a:r>
              <a:rPr lang="en-US" altLang="zh-CN" dirty="0"/>
              <a:t>11 min (15 min given)</a:t>
            </a:r>
            <a:endParaRPr lang="zh-CN" altLang="en-US" dirty="0"/>
          </a:p>
        </p:txBody>
      </p:sp>
      <p:pic>
        <p:nvPicPr>
          <p:cNvPr id="20" name="图片 19">
            <a:extLst>
              <a:ext uri="{FF2B5EF4-FFF2-40B4-BE49-F238E27FC236}">
                <a16:creationId xmlns:a16="http://schemas.microsoft.com/office/drawing/2014/main" id="{2016D589-91C1-72C9-7D21-EF2554DAF9EC}"/>
              </a:ext>
            </a:extLst>
          </p:cNvPr>
          <p:cNvPicPr>
            <a:picLocks noChangeAspect="1"/>
          </p:cNvPicPr>
          <p:nvPr/>
        </p:nvPicPr>
        <p:blipFill>
          <a:blip r:embed="rId5"/>
          <a:stretch>
            <a:fillRect/>
          </a:stretch>
        </p:blipFill>
        <p:spPr>
          <a:xfrm>
            <a:off x="6848837" y="1727289"/>
            <a:ext cx="844461" cy="844461"/>
          </a:xfrm>
          <a:prstGeom prst="rect">
            <a:avLst/>
          </a:prstGeom>
        </p:spPr>
      </p:pic>
      <p:sp>
        <p:nvSpPr>
          <p:cNvPr id="21" name="文本框 20">
            <a:extLst>
              <a:ext uri="{FF2B5EF4-FFF2-40B4-BE49-F238E27FC236}">
                <a16:creationId xmlns:a16="http://schemas.microsoft.com/office/drawing/2014/main" id="{051ABE95-78FF-F2E4-5AAD-185DFC6DC61B}"/>
              </a:ext>
            </a:extLst>
          </p:cNvPr>
          <p:cNvSpPr txBox="1"/>
          <p:nvPr/>
        </p:nvSpPr>
        <p:spPr>
          <a:xfrm>
            <a:off x="6149384" y="2670226"/>
            <a:ext cx="2243366" cy="523220"/>
          </a:xfrm>
          <a:prstGeom prst="rect">
            <a:avLst/>
          </a:prstGeom>
          <a:noFill/>
        </p:spPr>
        <p:txBody>
          <a:bodyPr wrap="square" rtlCol="0">
            <a:spAutoFit/>
          </a:bodyPr>
          <a:lstStyle/>
          <a:p>
            <a:pPr algn="ctr"/>
            <a:r>
              <a:rPr lang="en-US" altLang="zh-CN" dirty="0"/>
              <a:t>Failure due to Bugs and Non-workable Code</a:t>
            </a:r>
            <a:endParaRPr lang="zh-CN" altLang="en-US" dirty="0"/>
          </a:p>
        </p:txBody>
      </p:sp>
      <p:sp>
        <p:nvSpPr>
          <p:cNvPr id="22" name="文本框 21">
            <a:extLst>
              <a:ext uri="{FF2B5EF4-FFF2-40B4-BE49-F238E27FC236}">
                <a16:creationId xmlns:a16="http://schemas.microsoft.com/office/drawing/2014/main" id="{C57C114F-0326-9ADD-2F29-D5452849838F}"/>
              </a:ext>
            </a:extLst>
          </p:cNvPr>
          <p:cNvSpPr txBox="1"/>
          <p:nvPr/>
        </p:nvSpPr>
        <p:spPr>
          <a:xfrm>
            <a:off x="627399" y="3401454"/>
            <a:ext cx="6403961" cy="369332"/>
          </a:xfrm>
          <a:prstGeom prst="rect">
            <a:avLst/>
          </a:prstGeom>
          <a:noFill/>
        </p:spPr>
        <p:txBody>
          <a:bodyPr wrap="square" rtlCol="0">
            <a:spAutoFit/>
          </a:bodyPr>
          <a:lstStyle/>
          <a:p>
            <a:r>
              <a:rPr lang="en-US" altLang="zh-CN" sz="1800" dirty="0"/>
              <a:t>Must have problems cooperating with AI… </a:t>
            </a:r>
            <a:endParaRPr lang="zh-CN" altLang="en-US" sz="1800" dirty="0"/>
          </a:p>
        </p:txBody>
      </p:sp>
    </p:spTree>
    <p:extLst>
      <p:ext uri="{BB962C8B-B14F-4D97-AF65-F5344CB8AC3E}">
        <p14:creationId xmlns:p14="http://schemas.microsoft.com/office/powerpoint/2010/main" val="2646113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1950" y="102394"/>
            <a:ext cx="8410500" cy="46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a:buNone/>
            </a:pPr>
            <a:r>
              <a:rPr lang="en" dirty="0"/>
              <a:t>Results &amp; Findings</a:t>
            </a:r>
            <a:endParaRPr dirty="0"/>
          </a:p>
        </p:txBody>
      </p:sp>
      <p:sp>
        <p:nvSpPr>
          <p:cNvPr id="163" name="Google Shape;163;p22"/>
          <p:cNvSpPr txBox="1">
            <a:spLocks noGrp="1"/>
          </p:cNvSpPr>
          <p:nvPr>
            <p:ph type="sldNum" idx="12"/>
          </p:nvPr>
        </p:nvSpPr>
        <p:spPr>
          <a:xfrm>
            <a:off x="7031360" y="4933950"/>
            <a:ext cx="2057400" cy="2097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165" name="Google Shape;165;p22"/>
          <p:cNvSpPr/>
          <p:nvPr/>
        </p:nvSpPr>
        <p:spPr>
          <a:xfrm>
            <a:off x="3697676" y="638622"/>
            <a:ext cx="237300" cy="461400"/>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166" name="Google Shape;166;p22"/>
          <p:cNvSpPr/>
          <p:nvPr/>
        </p:nvSpPr>
        <p:spPr>
          <a:xfrm>
            <a:off x="361950" y="874799"/>
            <a:ext cx="8410500" cy="3770620"/>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167" name="Google Shape;167;p22"/>
          <p:cNvSpPr/>
          <p:nvPr/>
        </p:nvSpPr>
        <p:spPr>
          <a:xfrm>
            <a:off x="547549" y="638622"/>
            <a:ext cx="3150097" cy="461400"/>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US" sz="2100" b="1" dirty="0">
                <a:solidFill>
                  <a:schemeClr val="lt1"/>
                </a:solidFill>
                <a:latin typeface="Microsoft Yahei"/>
                <a:ea typeface="Microsoft Yahei"/>
                <a:sym typeface="Microsoft Yahei"/>
              </a:rPr>
              <a:t>Prompts Construction</a:t>
            </a:r>
            <a:endParaRPr lang="en-US" sz="1100" dirty="0"/>
          </a:p>
        </p:txBody>
      </p:sp>
      <p:sp>
        <p:nvSpPr>
          <p:cNvPr id="4" name="文本框 3">
            <a:extLst>
              <a:ext uri="{FF2B5EF4-FFF2-40B4-BE49-F238E27FC236}">
                <a16:creationId xmlns:a16="http://schemas.microsoft.com/office/drawing/2014/main" id="{77608BB8-BF09-510C-4DF3-28BFC8E01CCD}"/>
              </a:ext>
            </a:extLst>
          </p:cNvPr>
          <p:cNvSpPr txBox="1"/>
          <p:nvPr/>
        </p:nvSpPr>
        <p:spPr>
          <a:xfrm>
            <a:off x="491202" y="1185139"/>
            <a:ext cx="8052097" cy="369332"/>
          </a:xfrm>
          <a:prstGeom prst="rect">
            <a:avLst/>
          </a:prstGeom>
          <a:noFill/>
        </p:spPr>
        <p:txBody>
          <a:bodyPr wrap="square" rtlCol="0">
            <a:spAutoFit/>
          </a:bodyPr>
          <a:lstStyle/>
          <a:p>
            <a:r>
              <a:rPr lang="en-US" altLang="zh-CN" sz="1800" dirty="0"/>
              <a:t>By reconstructing original prompts, we find effective prompts need:</a:t>
            </a:r>
            <a:endParaRPr lang="zh-CN" altLang="en-US" sz="1800" dirty="0"/>
          </a:p>
        </p:txBody>
      </p:sp>
      <p:grpSp>
        <p:nvGrpSpPr>
          <p:cNvPr id="6" name="组合 5">
            <a:extLst>
              <a:ext uri="{FF2B5EF4-FFF2-40B4-BE49-F238E27FC236}">
                <a16:creationId xmlns:a16="http://schemas.microsoft.com/office/drawing/2014/main" id="{91C70BC8-2D6A-EE02-FB05-5F7653417E58}"/>
              </a:ext>
            </a:extLst>
          </p:cNvPr>
          <p:cNvGrpSpPr/>
          <p:nvPr/>
        </p:nvGrpSpPr>
        <p:grpSpPr>
          <a:xfrm>
            <a:off x="547548" y="1742030"/>
            <a:ext cx="7995751" cy="2616387"/>
            <a:chOff x="514350" y="708402"/>
            <a:chExt cx="8410500" cy="3869160"/>
          </a:xfrm>
        </p:grpSpPr>
        <p:sp>
          <p:nvSpPr>
            <p:cNvPr id="2" name="Google Shape;165;p22">
              <a:extLst>
                <a:ext uri="{FF2B5EF4-FFF2-40B4-BE49-F238E27FC236}">
                  <a16:creationId xmlns:a16="http://schemas.microsoft.com/office/drawing/2014/main" id="{0C8E7321-270D-ED15-F6EC-A7EBAFA93C46}"/>
                </a:ext>
              </a:extLst>
            </p:cNvPr>
            <p:cNvSpPr/>
            <p:nvPr/>
          </p:nvSpPr>
          <p:spPr>
            <a:xfrm>
              <a:off x="4958174" y="708402"/>
              <a:ext cx="237300" cy="544019"/>
            </a:xfrm>
            <a:prstGeom prst="rtTriangle">
              <a:avLst/>
            </a:prstGeom>
            <a:solidFill>
              <a:srgbClr val="00204C"/>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500" b="1" dirty="0">
                <a:solidFill>
                  <a:srgbClr val="FFFFFF"/>
                </a:solidFill>
                <a:latin typeface="SimHei"/>
                <a:ea typeface="SimHei"/>
                <a:cs typeface="SimHei"/>
                <a:sym typeface="SimHei"/>
              </a:endParaRPr>
            </a:p>
          </p:txBody>
        </p:sp>
        <p:sp>
          <p:nvSpPr>
            <p:cNvPr id="3" name="Google Shape;166;p22">
              <a:extLst>
                <a:ext uri="{FF2B5EF4-FFF2-40B4-BE49-F238E27FC236}">
                  <a16:creationId xmlns:a16="http://schemas.microsoft.com/office/drawing/2014/main" id="{E28AF776-F336-DBBC-9FBB-EE1B10AAAA39}"/>
                </a:ext>
              </a:extLst>
            </p:cNvPr>
            <p:cNvSpPr/>
            <p:nvPr/>
          </p:nvSpPr>
          <p:spPr>
            <a:xfrm>
              <a:off x="514350" y="1027199"/>
              <a:ext cx="8410500" cy="3550363"/>
            </a:xfrm>
            <a:prstGeom prst="roundRect">
              <a:avLst>
                <a:gd name="adj" fmla="val 2837"/>
              </a:avLst>
            </a:prstGeom>
            <a:solidFill>
              <a:schemeClr val="lt1"/>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lt1"/>
                </a:solidFill>
                <a:latin typeface="Arial"/>
                <a:ea typeface="Arial"/>
                <a:cs typeface="Arial"/>
                <a:sym typeface="Arial"/>
              </a:endParaRPr>
            </a:p>
          </p:txBody>
        </p:sp>
        <p:sp>
          <p:nvSpPr>
            <p:cNvPr id="5" name="Google Shape;167;p22">
              <a:extLst>
                <a:ext uri="{FF2B5EF4-FFF2-40B4-BE49-F238E27FC236}">
                  <a16:creationId xmlns:a16="http://schemas.microsoft.com/office/drawing/2014/main" id="{A85EA494-3B1A-5A1B-F70F-888E1FF24036}"/>
                </a:ext>
              </a:extLst>
            </p:cNvPr>
            <p:cNvSpPr/>
            <p:nvPr/>
          </p:nvSpPr>
          <p:spPr>
            <a:xfrm>
              <a:off x="699948" y="708404"/>
              <a:ext cx="4258226" cy="544019"/>
            </a:xfrm>
            <a:prstGeom prst="rect">
              <a:avLst/>
            </a:prstGeom>
            <a:solidFill>
              <a:schemeClr val="accent1"/>
            </a:solidFill>
            <a:ln>
              <a:noFill/>
            </a:ln>
          </p:spPr>
          <p:txBody>
            <a:bodyPr spcFirstLastPara="1" wrap="square" lIns="73925" tIns="36950" rIns="73925" bIns="36950" anchor="ctr" anchorCtr="0">
              <a:noAutofit/>
            </a:bodyPr>
            <a:lstStyle/>
            <a:p>
              <a:pPr marL="0" marR="0" lvl="0" indent="0" algn="ctr" rtl="0">
                <a:spcBef>
                  <a:spcPts val="0"/>
                </a:spcBef>
                <a:spcAft>
                  <a:spcPts val="0"/>
                </a:spcAft>
                <a:buNone/>
              </a:pPr>
              <a:r>
                <a:rPr lang="en-US" sz="2100" b="1" dirty="0">
                  <a:solidFill>
                    <a:schemeClr val="lt1"/>
                  </a:solidFill>
                  <a:latin typeface="Microsoft Yahei"/>
                  <a:ea typeface="Microsoft Yahei"/>
                  <a:sym typeface="Microsoft Yahei"/>
                </a:rPr>
                <a:t>Choose Terminology Wisely</a:t>
              </a:r>
              <a:endParaRPr lang="en-US" sz="1100" dirty="0"/>
            </a:p>
          </p:txBody>
        </p:sp>
      </p:grpSp>
      <p:sp>
        <p:nvSpPr>
          <p:cNvPr id="7" name="文本框 6">
            <a:extLst>
              <a:ext uri="{FF2B5EF4-FFF2-40B4-BE49-F238E27FC236}">
                <a16:creationId xmlns:a16="http://schemas.microsoft.com/office/drawing/2014/main" id="{E0BDB794-5383-48ED-1B7F-1F7FDA94136A}"/>
              </a:ext>
            </a:extLst>
          </p:cNvPr>
          <p:cNvSpPr txBox="1"/>
          <p:nvPr/>
        </p:nvSpPr>
        <p:spPr>
          <a:xfrm>
            <a:off x="762871" y="2248811"/>
            <a:ext cx="4009362" cy="1200329"/>
          </a:xfrm>
          <a:prstGeom prst="rect">
            <a:avLst/>
          </a:prstGeom>
          <a:noFill/>
        </p:spPr>
        <p:txBody>
          <a:bodyPr wrap="square" rtlCol="0">
            <a:spAutoFit/>
          </a:bodyPr>
          <a:lstStyle/>
          <a:p>
            <a:r>
              <a:rPr lang="en-US" altLang="zh-CN" sz="1800" dirty="0">
                <a:latin typeface="Consolas" panose="020B0609020204030204" pitchFamily="49" charset="0"/>
              </a:rPr>
              <a:t># Group by airport and count the number of rows. Plot the number of rows in a bar chart. </a:t>
            </a:r>
          </a:p>
          <a:p>
            <a:endParaRPr lang="zh-CN" altLang="en-US" sz="1800" dirty="0">
              <a:latin typeface="Consolas" panose="020B0609020204030204" pitchFamily="49" charset="0"/>
            </a:endParaRPr>
          </a:p>
        </p:txBody>
      </p:sp>
      <p:sp>
        <p:nvSpPr>
          <p:cNvPr id="9" name="文本框 8">
            <a:extLst>
              <a:ext uri="{FF2B5EF4-FFF2-40B4-BE49-F238E27FC236}">
                <a16:creationId xmlns:a16="http://schemas.microsoft.com/office/drawing/2014/main" id="{D91D3012-319E-7E4D-DCE2-2DBFA76F0AB1}"/>
              </a:ext>
            </a:extLst>
          </p:cNvPr>
          <p:cNvSpPr txBox="1"/>
          <p:nvPr/>
        </p:nvSpPr>
        <p:spPr>
          <a:xfrm>
            <a:off x="764883" y="2252540"/>
            <a:ext cx="4074095" cy="1138773"/>
          </a:xfrm>
          <a:prstGeom prst="rect">
            <a:avLst/>
          </a:prstGeom>
          <a:noFill/>
        </p:spPr>
        <p:txBody>
          <a:bodyPr wrap="square" rtlCol="0">
            <a:spAutoFit/>
          </a:bodyPr>
          <a:lstStyle/>
          <a:p>
            <a:r>
              <a:rPr lang="en-US" altLang="zh-CN" sz="1800" dirty="0">
                <a:latin typeface="Consolas" panose="020B0609020204030204" pitchFamily="49" charset="0"/>
              </a:rPr>
              <a:t># </a:t>
            </a:r>
            <a:r>
              <a:rPr lang="en-US" altLang="zh-CN" sz="1800" dirty="0">
                <a:solidFill>
                  <a:srgbClr val="FF0000"/>
                </a:solidFill>
                <a:latin typeface="Consolas" panose="020B0609020204030204" pitchFamily="49" charset="0"/>
              </a:rPr>
              <a:t>For each</a:t>
            </a:r>
            <a:r>
              <a:rPr lang="en-US" altLang="zh-CN" sz="1800" dirty="0">
                <a:latin typeface="Consolas" panose="020B0609020204030204" pitchFamily="49" charset="0"/>
              </a:rPr>
              <a:t> airport, count the number of </a:t>
            </a:r>
            <a:r>
              <a:rPr lang="en-US" altLang="zh-CN" sz="1800" dirty="0">
                <a:solidFill>
                  <a:srgbClr val="FF0000"/>
                </a:solidFill>
                <a:latin typeface="Consolas" panose="020B0609020204030204" pitchFamily="49" charset="0"/>
              </a:rPr>
              <a:t>appearances</a:t>
            </a:r>
            <a:r>
              <a:rPr lang="en-US" altLang="zh-CN" sz="1800" dirty="0">
                <a:latin typeface="Consolas" panose="020B0609020204030204" pitchFamily="49" charset="0"/>
              </a:rPr>
              <a:t>. Plot the </a:t>
            </a:r>
            <a:r>
              <a:rPr lang="en-US" altLang="zh-CN" sz="1800" dirty="0">
                <a:solidFill>
                  <a:srgbClr val="FF0000"/>
                </a:solidFill>
                <a:latin typeface="Consolas" panose="020B0609020204030204" pitchFamily="49" charset="0"/>
              </a:rPr>
              <a:t>appearance</a:t>
            </a:r>
            <a:r>
              <a:rPr lang="en-US" altLang="zh-CN" sz="1800" dirty="0">
                <a:latin typeface="Consolas" panose="020B0609020204030204" pitchFamily="49" charset="0"/>
              </a:rPr>
              <a:t> in a bar chart. </a:t>
            </a:r>
            <a:endParaRPr lang="zh-CN" altLang="en-US" sz="1800" dirty="0">
              <a:latin typeface="Consolas" panose="020B0609020204030204" pitchFamily="49" charset="0"/>
            </a:endParaRPr>
          </a:p>
          <a:p>
            <a:endParaRPr lang="zh-CN" altLang="en-US" dirty="0"/>
          </a:p>
        </p:txBody>
      </p:sp>
      <p:pic>
        <p:nvPicPr>
          <p:cNvPr id="16" name="图片 15">
            <a:extLst>
              <a:ext uri="{FF2B5EF4-FFF2-40B4-BE49-F238E27FC236}">
                <a16:creationId xmlns:a16="http://schemas.microsoft.com/office/drawing/2014/main" id="{849021DA-E06D-876C-4DF5-D50EE3352CDF}"/>
              </a:ext>
            </a:extLst>
          </p:cNvPr>
          <p:cNvPicPr>
            <a:picLocks noChangeAspect="1"/>
          </p:cNvPicPr>
          <p:nvPr/>
        </p:nvPicPr>
        <p:blipFill>
          <a:blip r:embed="rId3"/>
          <a:stretch>
            <a:fillRect/>
          </a:stretch>
        </p:blipFill>
        <p:spPr>
          <a:xfrm>
            <a:off x="5512340" y="2168345"/>
            <a:ext cx="2764739" cy="2071265"/>
          </a:xfrm>
          <a:prstGeom prst="rect">
            <a:avLst/>
          </a:prstGeom>
        </p:spPr>
      </p:pic>
      <p:pic>
        <p:nvPicPr>
          <p:cNvPr id="13" name="图片 12">
            <a:extLst>
              <a:ext uri="{FF2B5EF4-FFF2-40B4-BE49-F238E27FC236}">
                <a16:creationId xmlns:a16="http://schemas.microsoft.com/office/drawing/2014/main" id="{1330F459-9BCA-4B09-B03D-24D4846263C0}"/>
              </a:ext>
            </a:extLst>
          </p:cNvPr>
          <p:cNvPicPr>
            <a:picLocks noChangeAspect="1"/>
          </p:cNvPicPr>
          <p:nvPr/>
        </p:nvPicPr>
        <p:blipFill>
          <a:blip r:embed="rId4"/>
          <a:stretch>
            <a:fillRect/>
          </a:stretch>
        </p:blipFill>
        <p:spPr>
          <a:xfrm>
            <a:off x="5512339" y="2109904"/>
            <a:ext cx="2764739" cy="2129706"/>
          </a:xfrm>
          <a:prstGeom prst="rect">
            <a:avLst/>
          </a:prstGeom>
        </p:spPr>
      </p:pic>
    </p:spTree>
    <p:extLst>
      <p:ext uri="{BB962C8B-B14F-4D97-AF65-F5344CB8AC3E}">
        <p14:creationId xmlns:p14="http://schemas.microsoft.com/office/powerpoint/2010/main" val="81383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SJTUB">
      <a:dk1>
        <a:srgbClr val="000000"/>
      </a:dk1>
      <a:lt1>
        <a:srgbClr val="FFFFFF"/>
      </a:lt1>
      <a:dk2>
        <a:srgbClr val="BD9F68"/>
      </a:dk2>
      <a:lt2>
        <a:srgbClr val="B5B5B6"/>
      </a:lt2>
      <a:accent1>
        <a:srgbClr val="004098"/>
      </a:accent1>
      <a:accent2>
        <a:srgbClr val="0086D1"/>
      </a:accent2>
      <a:accent3>
        <a:srgbClr val="F08300"/>
      </a:accent3>
      <a:accent4>
        <a:srgbClr val="FDD000"/>
      </a:accent4>
      <a:accent5>
        <a:srgbClr val="338D27"/>
      </a:accent5>
      <a:accent6>
        <a:srgbClr val="00514E"/>
      </a:accent6>
      <a:hlink>
        <a:srgbClr val="B5B5B6"/>
      </a:hlink>
      <a:folHlink>
        <a:srgbClr val="BD9F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1586</TotalTime>
  <Words>921</Words>
  <Application>Microsoft Office PowerPoint</Application>
  <PresentationFormat>全屏显示(16:9)</PresentationFormat>
  <Paragraphs>131</Paragraphs>
  <Slides>15</Slides>
  <Notes>15</Notes>
  <HiddenSlides>3</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15</vt:i4>
      </vt:variant>
    </vt:vector>
  </HeadingPairs>
  <TitlesOfParts>
    <vt:vector size="22" baseType="lpstr">
      <vt:lpstr>Consolas</vt:lpstr>
      <vt:lpstr>微软雅黑</vt:lpstr>
      <vt:lpstr>SimHei</vt:lpstr>
      <vt:lpstr>Arial</vt:lpstr>
      <vt:lpstr>微软雅黑</vt:lpstr>
      <vt:lpstr>Simple Light</vt:lpstr>
      <vt:lpstr>Office 主题​​</vt:lpstr>
      <vt:lpstr>A Case Study on Scaffolding Exploratory Data Analysis for AI Pair Programmers</vt:lpstr>
      <vt:lpstr>Background</vt:lpstr>
      <vt:lpstr>Background</vt:lpstr>
      <vt:lpstr>Background</vt:lpstr>
      <vt:lpstr>Background</vt:lpstr>
      <vt:lpstr>Background</vt:lpstr>
      <vt:lpstr>Methods</vt:lpstr>
      <vt:lpstr>Results &amp; Findings</vt:lpstr>
      <vt:lpstr>Results &amp; Findings</vt:lpstr>
      <vt:lpstr>Results &amp; Findings</vt:lpstr>
      <vt:lpstr>Results &amp; Findings</vt:lpstr>
      <vt:lpstr>Results &amp; Findings</vt:lpstr>
      <vt:lpstr>Limitation &amp; Future Work</vt:lpstr>
      <vt:lpstr>A Case Study on Scaffolding Exploratory Data Analysis for AI Pair Programmers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Case Study on Scaffolding Exploratory Data Analysis for AI Pair Programmers</dc:title>
  <cp:lastModifiedBy>周 浩全</cp:lastModifiedBy>
  <cp:revision>28</cp:revision>
  <dcterms:modified xsi:type="dcterms:W3CDTF">2023-04-13T04:16:11Z</dcterms:modified>
</cp:coreProperties>
</file>